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300" r:id="rId2"/>
    <p:sldId id="302" r:id="rId3"/>
    <p:sldId id="346" r:id="rId4"/>
    <p:sldId id="257" r:id="rId5"/>
    <p:sldId id="304" r:id="rId6"/>
    <p:sldId id="293" r:id="rId7"/>
    <p:sldId id="338" r:id="rId8"/>
    <p:sldId id="322" r:id="rId9"/>
    <p:sldId id="294" r:id="rId10"/>
    <p:sldId id="368" r:id="rId11"/>
    <p:sldId id="365" r:id="rId12"/>
    <p:sldId id="367" r:id="rId13"/>
    <p:sldId id="333" r:id="rId14"/>
    <p:sldId id="376" r:id="rId15"/>
    <p:sldId id="374" r:id="rId16"/>
    <p:sldId id="375" r:id="rId17"/>
    <p:sldId id="355" r:id="rId18"/>
    <p:sldId id="354" r:id="rId19"/>
    <p:sldId id="356" r:id="rId20"/>
    <p:sldId id="357" r:id="rId21"/>
    <p:sldId id="370" r:id="rId22"/>
    <p:sldId id="358" r:id="rId23"/>
    <p:sldId id="359" r:id="rId24"/>
    <p:sldId id="371" r:id="rId25"/>
    <p:sldId id="360" r:id="rId26"/>
    <p:sldId id="361" r:id="rId27"/>
    <p:sldId id="369" r:id="rId28"/>
    <p:sldId id="372" r:id="rId29"/>
    <p:sldId id="373" r:id="rId30"/>
    <p:sldId id="337" r:id="rId31"/>
    <p:sldId id="282" r:id="rId32"/>
    <p:sldId id="263" r:id="rId33"/>
    <p:sldId id="307" r:id="rId34"/>
    <p:sldId id="308" r:id="rId35"/>
    <p:sldId id="309" r:id="rId36"/>
    <p:sldId id="310" r:id="rId37"/>
    <p:sldId id="311" r:id="rId38"/>
    <p:sldId id="312" r:id="rId39"/>
    <p:sldId id="313" r:id="rId40"/>
    <p:sldId id="278" r:id="rId41"/>
    <p:sldId id="314"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CC1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6" autoAdjust="0"/>
    <p:restoredTop sz="99554" autoAdjust="0"/>
  </p:normalViewPr>
  <p:slideViewPr>
    <p:cSldViewPr>
      <p:cViewPr varScale="1">
        <p:scale>
          <a:sx n="112" d="100"/>
          <a:sy n="112" d="100"/>
        </p:scale>
        <p:origin x="-864" y="-90"/>
      </p:cViewPr>
      <p:guideLst>
        <p:guide orient="horz" pos="2160"/>
        <p:guide pos="2880"/>
      </p:guideLst>
    </p:cSldViewPr>
  </p:slideViewPr>
  <p:outlineViewPr>
    <p:cViewPr>
      <p:scale>
        <a:sx n="33" d="100"/>
        <a:sy n="33" d="100"/>
      </p:scale>
      <p:origin x="264" y="291744"/>
    </p:cViewPr>
  </p:outlineViewPr>
  <p:notesTextViewPr>
    <p:cViewPr>
      <p:scale>
        <a:sx n="100" d="100"/>
        <a:sy n="100"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DD8A8-A4E6-4CA9-A3B0-0C28281FD3A4}" type="datetimeFigureOut">
              <a:rPr lang="es-CO" smtClean="0"/>
              <a:pPr/>
              <a:t>19/06/2014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BAA39-FA1F-4D5F-9937-6E952B96D5B6}" type="slidenum">
              <a:rPr lang="es-CO" smtClean="0"/>
              <a:pPr/>
              <a:t>‹#›</a:t>
            </a:fld>
            <a:endParaRPr lang="es-CO"/>
          </a:p>
        </p:txBody>
      </p:sp>
    </p:spTree>
    <p:extLst>
      <p:ext uri="{BB962C8B-B14F-4D97-AF65-F5344CB8AC3E}">
        <p14:creationId xmlns:p14="http://schemas.microsoft.com/office/powerpoint/2010/main" xmlns="" val="260877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BAA39-FA1F-4D5F-9937-6E952B96D5B6}" type="slidenum">
              <a:rPr lang="es-CO" smtClean="0"/>
              <a:pPr/>
              <a:t>1</a:t>
            </a:fld>
            <a:endParaRPr lang="es-CO" dirty="0"/>
          </a:p>
        </p:txBody>
      </p:sp>
    </p:spTree>
    <p:extLst>
      <p:ext uri="{BB962C8B-B14F-4D97-AF65-F5344CB8AC3E}">
        <p14:creationId xmlns:p14="http://schemas.microsoft.com/office/powerpoint/2010/main" xmlns="" val="156875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DD9BAA39-FA1F-4D5F-9937-6E952B96D5B6}" type="slidenum">
              <a:rPr lang="es-CO" smtClean="0"/>
              <a:pPr/>
              <a:t>9</a:t>
            </a:fld>
            <a:endParaRPr lang="es-CO"/>
          </a:p>
        </p:txBody>
      </p:sp>
    </p:spTree>
    <p:extLst>
      <p:ext uri="{BB962C8B-B14F-4D97-AF65-F5344CB8AC3E}">
        <p14:creationId xmlns:p14="http://schemas.microsoft.com/office/powerpoint/2010/main" xmlns="" val="1693417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A847CFC-816F-41D0-AAC0-9BF4FEBC753E}" type="datetimeFigureOut">
              <a:rPr lang="es-ES" smtClean="0"/>
              <a:pPr/>
              <a:t>19/06/2014</a:t>
            </a:fld>
            <a:endParaRPr lang="es-E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32FADFE-3B8F-471C-ABF0-DBC7717ECBBC}" type="slidenum">
              <a:rPr lang="es-ES" smtClean="0"/>
              <a:pPr/>
              <a:t>‹#›</a:t>
            </a:fld>
            <a:endParaRPr lang="es-E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a:t>
            </a:fld>
            <a:endParaRPr lang="es-E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a:t>
            </a:fld>
            <a:endParaRPr lang="es-E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19/06/2014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A847CFC-816F-41D0-AAC0-9BF4FEBC753E}" type="datetimeFigureOut">
              <a:rPr lang="es-ES" smtClean="0"/>
              <a:pPr/>
              <a:t>19/06/2014</a:t>
            </a:fld>
            <a:endParaRPr lang="es-E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32FADFE-3B8F-471C-ABF0-DBC7717ECBB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unesdoc.unesco.org/images/0014/001488/148843so.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0eltj.oxfordjournals.org.library.hct.ac.ae/content/65/1/42.full.pdf+htm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catalogue.pearsoned.co.uk/assets/hip/gb/hip_gb_pearsonhighered/samplechapter/0582381290.pdf" TargetMode="External"/><Relationship Id="rId2" Type="http://schemas.openxmlformats.org/officeDocument/2006/relationships/hyperlink" Target="http://www.talentosparalavida.com/aula28.as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www2.elc.polyu.edu.hk/cill/AAOU98/present.htm"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548680"/>
            <a:ext cx="7776864" cy="2736304"/>
          </a:xfrm>
        </p:spPr>
        <p:txBody>
          <a:bodyPr>
            <a:normAutofit fontScale="90000"/>
          </a:bodyPr>
          <a:lstStyle/>
          <a:p>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s-CO" sz="3600" dirty="0" smtClean="0">
                <a:effectLst/>
              </a:rPr>
              <a:t/>
            </a:r>
            <a:br>
              <a:rPr lang="es-CO" sz="3600" dirty="0" smtClean="0">
                <a:effectLst/>
              </a:rPr>
            </a:br>
            <a:r>
              <a:rPr lang="en-US" sz="3600" b="1" dirty="0" smtClean="0">
                <a:latin typeface="Arial Rounded MT Bold" pitchFamily="34" charset="0"/>
              </a:rPr>
              <a:t>PROMOTING SELF-REGULATION: </a:t>
            </a:r>
            <a:br>
              <a:rPr lang="en-US" sz="3600" b="1" dirty="0" smtClean="0">
                <a:latin typeface="Arial Rounded MT Bold" pitchFamily="34" charset="0"/>
              </a:rPr>
            </a:br>
            <a:r>
              <a:rPr lang="en-US" sz="3600" b="1" dirty="0" smtClean="0">
                <a:latin typeface="Arial Rounded MT Bold" pitchFamily="34" charset="0"/>
              </a:rPr>
              <a:t>A DIALOGIC APPROACH FOR </a:t>
            </a:r>
            <a:br>
              <a:rPr lang="en-US" sz="3600" b="1" dirty="0" smtClean="0">
                <a:latin typeface="Arial Rounded MT Bold" pitchFamily="34" charset="0"/>
              </a:rPr>
            </a:br>
            <a:r>
              <a:rPr lang="en-US" sz="3600" b="1" dirty="0" smtClean="0">
                <a:latin typeface="Arial Rounded MT Bold" pitchFamily="34" charset="0"/>
              </a:rPr>
              <a:t> B.A. MAJORS IN T.E.F.L </a:t>
            </a:r>
            <a:br>
              <a:rPr lang="en-US" sz="3600" b="1" dirty="0" smtClean="0">
                <a:latin typeface="Arial Rounded MT Bold" pitchFamily="34" charset="0"/>
              </a:rPr>
            </a:br>
            <a:r>
              <a:rPr lang="en-US" sz="3600" b="1" dirty="0" smtClean="0">
                <a:latin typeface="Arial Rounded MT Bold" pitchFamily="34" charset="0"/>
              </a:rPr>
              <a:t/>
            </a:r>
            <a:br>
              <a:rPr lang="en-US" sz="3600" b="1" dirty="0" smtClean="0">
                <a:latin typeface="Arial Rounded MT Bold" pitchFamily="34" charset="0"/>
              </a:rPr>
            </a:br>
            <a:r>
              <a:rPr lang="es-ES" sz="2700" dirty="0" smtClean="0">
                <a:latin typeface="Arial Rounded MT Bold" pitchFamily="34" charset="0"/>
                <a:cs typeface="Arial" pitchFamily="34" charset="0"/>
              </a:rPr>
              <a:t>DRAL/ILA (2014).</a:t>
            </a:r>
            <a:r>
              <a:rPr lang="es-CO" sz="2700" dirty="0" smtClean="0">
                <a:effectLst/>
                <a:latin typeface="Arial Rounded MT Bold" pitchFamily="34" charset="0"/>
              </a:rPr>
              <a:t> </a:t>
            </a:r>
            <a:r>
              <a:rPr lang="en-US" sz="2700" dirty="0" smtClean="0">
                <a:effectLst/>
                <a:latin typeface="Arial Rounded MT Bold" pitchFamily="34" charset="0"/>
              </a:rPr>
              <a:t>Thailand</a:t>
            </a:r>
            <a:r>
              <a:rPr lang="es-CO" sz="2700" dirty="0" smtClean="0">
                <a:effectLst/>
                <a:latin typeface="Arial Rounded MT Bold" pitchFamily="34" charset="0"/>
              </a:rPr>
              <a:t> </a:t>
            </a:r>
            <a:br>
              <a:rPr lang="es-CO" sz="2700" dirty="0" smtClean="0">
                <a:effectLst/>
                <a:latin typeface="Arial Rounded MT Bold" pitchFamily="34" charset="0"/>
              </a:rPr>
            </a:br>
            <a:endParaRPr lang="es-ES" sz="2700" dirty="0">
              <a:latin typeface="Arial Rounded MT Bold" pitchFamily="34" charset="0"/>
            </a:endParaRPr>
          </a:p>
        </p:txBody>
      </p:sp>
      <p:sp>
        <p:nvSpPr>
          <p:cNvPr id="3" name="2 Subtítulo"/>
          <p:cNvSpPr>
            <a:spLocks noGrp="1"/>
          </p:cNvSpPr>
          <p:nvPr>
            <p:ph type="subTitle" idx="1"/>
          </p:nvPr>
        </p:nvSpPr>
        <p:spPr>
          <a:xfrm>
            <a:off x="1371600" y="3571876"/>
            <a:ext cx="6400800" cy="2665436"/>
          </a:xfrm>
        </p:spPr>
        <p:txBody>
          <a:bodyPr>
            <a:noAutofit/>
          </a:bodyPr>
          <a:lstStyle/>
          <a:p>
            <a:pPr>
              <a:lnSpc>
                <a:spcPct val="150000"/>
              </a:lnSpc>
            </a:pPr>
            <a:r>
              <a:rPr lang="es-ES" sz="2800" dirty="0" smtClean="0">
                <a:latin typeface="Arial Rounded MT Bold" pitchFamily="34" charset="0"/>
                <a:cs typeface="Arial" pitchFamily="34" charset="0"/>
              </a:rPr>
              <a:t>IMELDA ZORRO-ROJAS, </a:t>
            </a:r>
          </a:p>
          <a:p>
            <a:pPr>
              <a:lnSpc>
                <a:spcPct val="150000"/>
              </a:lnSpc>
            </a:pPr>
            <a:r>
              <a:rPr lang="es-ES" sz="2800" dirty="0" smtClean="0">
                <a:latin typeface="Arial Rounded MT Bold" pitchFamily="34" charset="0"/>
                <a:cs typeface="Arial" pitchFamily="34" charset="0"/>
              </a:rPr>
              <a:t>Universidad Libre de Colombia</a:t>
            </a:r>
          </a:p>
          <a:p>
            <a:pPr>
              <a:lnSpc>
                <a:spcPct val="150000"/>
              </a:lnSpc>
            </a:pPr>
            <a:r>
              <a:rPr lang="es-ES" sz="2000" dirty="0" smtClean="0">
                <a:latin typeface="Arial Rounded MT Bold" pitchFamily="34" charset="0"/>
                <a:cs typeface="Arial" pitchFamily="34" charset="0"/>
              </a:rPr>
              <a:t>DOCTORAL CANDIDATE AT UNIVERSIDAD SANTO TOMÁS DE AQUINO. </a:t>
            </a:r>
            <a:r>
              <a:rPr lang="es-MX" sz="2000" dirty="0" smtClean="0">
                <a:latin typeface="Arial Rounded MT Bold" pitchFamily="34" charset="0"/>
              </a:rPr>
              <a:t>DIRECTOR:   Harold Castañeda</a:t>
            </a:r>
          </a:p>
          <a:p>
            <a:pPr algn="l">
              <a:lnSpc>
                <a:spcPct val="150000"/>
              </a:lnSpc>
            </a:pPr>
            <a:endParaRPr lang="es-ES" sz="2000" dirty="0" smtClean="0">
              <a:latin typeface="Arial" pitchFamily="34" charset="0"/>
              <a:cs typeface="Arial" pitchFamily="34" charset="0"/>
            </a:endParaRPr>
          </a:p>
        </p:txBody>
      </p:sp>
      <p:pic>
        <p:nvPicPr>
          <p:cNvPr id="4098" name="Picture 2" descr="libre logo colomb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060848"/>
            <a:ext cx="1264334" cy="12331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upload.wikimedia.org/wikipedia/en/thumb/c/ce/Kmutt.png/200px-Kmut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1475" y="2060848"/>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795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8840"/>
            <a:ext cx="7745505" cy="4608511"/>
          </a:xfrm>
        </p:spPr>
        <p:txBody>
          <a:bodyPr>
            <a:normAutofit/>
          </a:bodyPr>
          <a:lstStyle/>
          <a:p>
            <a:r>
              <a:rPr lang="en-US" dirty="0" err="1" smtClean="0"/>
              <a:t>Nunan</a:t>
            </a:r>
            <a:r>
              <a:rPr lang="en-US" dirty="0" smtClean="0"/>
              <a:t> (1997) proposes five implementing models that contribute to a model of autonomy.  </a:t>
            </a:r>
          </a:p>
          <a:p>
            <a:endParaRPr lang="en-US" dirty="0" smtClean="0"/>
          </a:p>
          <a:p>
            <a:r>
              <a:rPr lang="en-US" dirty="0" smtClean="0"/>
              <a:t>	1. Awareness</a:t>
            </a:r>
          </a:p>
          <a:p>
            <a:r>
              <a:rPr lang="en-US" dirty="0" smtClean="0"/>
              <a:t>	2. Engagement</a:t>
            </a:r>
          </a:p>
          <a:p>
            <a:r>
              <a:rPr lang="en-US" dirty="0" smtClean="0"/>
              <a:t>	3. Intervention</a:t>
            </a:r>
          </a:p>
          <a:p>
            <a:r>
              <a:rPr lang="en-US" dirty="0" smtClean="0"/>
              <a:t>	4. Creation</a:t>
            </a:r>
          </a:p>
          <a:p>
            <a:r>
              <a:rPr lang="en-US" dirty="0" smtClean="0"/>
              <a:t>	5. </a:t>
            </a:r>
            <a:r>
              <a:rPr lang="en-US" dirty="0" err="1" smtClean="0"/>
              <a:t>Trascendence</a:t>
            </a:r>
            <a:endParaRPr lang="en-US" dirty="0" smtClean="0"/>
          </a:p>
          <a:p>
            <a:pPr>
              <a:buNone/>
            </a:pPr>
            <a:endParaRPr lang="es-CO" dirty="0" smtClean="0"/>
          </a:p>
          <a:p>
            <a:pPr>
              <a:buFont typeface="Arial" pitchFamily="34" charset="0"/>
              <a:buChar char="•"/>
            </a:pPr>
            <a:endParaRPr lang="en-US" dirty="0" smtClean="0"/>
          </a:p>
          <a:p>
            <a:pPr>
              <a:buNone/>
            </a:pPr>
            <a:endParaRPr lang="es-CO" dirty="0"/>
          </a:p>
        </p:txBody>
      </p:sp>
      <p:sp>
        <p:nvSpPr>
          <p:cNvPr id="3" name="Title 2"/>
          <p:cNvSpPr>
            <a:spLocks noGrp="1"/>
          </p:cNvSpPr>
          <p:nvPr>
            <p:ph type="title"/>
          </p:nvPr>
        </p:nvSpPr>
        <p:spPr/>
        <p:txBody>
          <a:bodyPr/>
          <a:lstStyle/>
          <a:p>
            <a:r>
              <a:rPr lang="es-CO" dirty="0" smtClean="0"/>
              <a:t>Literature review</a:t>
            </a:r>
            <a:br>
              <a:rPr lang="es-CO" dirty="0" smtClean="0"/>
            </a:br>
            <a:endParaRPr lang="es-CO"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9247" y="1988841"/>
            <a:ext cx="7745505" cy="4137322"/>
          </a:xfrm>
        </p:spPr>
        <p:txBody>
          <a:bodyPr>
            <a:normAutofit fontScale="92500" lnSpcReduction="20000"/>
          </a:bodyPr>
          <a:lstStyle/>
          <a:p>
            <a:pPr marL="0" indent="0">
              <a:buNone/>
            </a:pPr>
            <a:r>
              <a:rPr lang="es-CO" dirty="0" smtClean="0">
                <a:solidFill>
                  <a:schemeClr val="tx1"/>
                </a:solidFill>
              </a:rPr>
              <a:t>We do </a:t>
            </a:r>
            <a:r>
              <a:rPr lang="es-CO" dirty="0">
                <a:solidFill>
                  <a:schemeClr val="tx1"/>
                </a:solidFill>
              </a:rPr>
              <a:t>not </a:t>
            </a:r>
            <a:r>
              <a:rPr lang="es-CO" dirty="0" smtClean="0">
                <a:solidFill>
                  <a:schemeClr val="tx1"/>
                </a:solidFill>
              </a:rPr>
              <a:t>know about selfregulation</a:t>
            </a:r>
          </a:p>
          <a:p>
            <a:pPr>
              <a:buFont typeface="Arial" pitchFamily="34" charset="0"/>
              <a:buChar char="•"/>
            </a:pPr>
            <a:r>
              <a:rPr lang="es-CO" dirty="0" smtClean="0">
                <a:solidFill>
                  <a:schemeClr val="tx1"/>
                </a:solidFill>
              </a:rPr>
              <a:t>How learners adapt, transform or innovate in L2  learning . Also how learners contribute by means of scaffolding. (Lantolf 2000, </a:t>
            </a:r>
            <a:r>
              <a:rPr lang="es-CO" dirty="0" err="1" smtClean="0">
                <a:solidFill>
                  <a:schemeClr val="tx1"/>
                </a:solidFill>
              </a:rPr>
              <a:t>Vygotsky</a:t>
            </a:r>
            <a:r>
              <a:rPr lang="es-CO" dirty="0" smtClean="0">
                <a:solidFill>
                  <a:schemeClr val="tx1"/>
                </a:solidFill>
              </a:rPr>
              <a:t>).</a:t>
            </a:r>
          </a:p>
          <a:p>
            <a:pPr>
              <a:buFont typeface="Arial" pitchFamily="34" charset="0"/>
              <a:buChar char="•"/>
            </a:pPr>
            <a:endParaRPr lang="es-CO" dirty="0" smtClean="0">
              <a:solidFill>
                <a:schemeClr val="tx1"/>
              </a:solidFill>
            </a:endParaRPr>
          </a:p>
          <a:p>
            <a:pPr marL="0" indent="0">
              <a:buNone/>
            </a:pPr>
            <a:r>
              <a:rPr lang="es-CO" dirty="0" err="1">
                <a:solidFill>
                  <a:srgbClr val="000000"/>
                </a:solidFill>
              </a:rPr>
              <a:t>What</a:t>
            </a:r>
            <a:r>
              <a:rPr lang="es-CO" dirty="0">
                <a:solidFill>
                  <a:srgbClr val="000000"/>
                </a:solidFill>
              </a:rPr>
              <a:t> </a:t>
            </a:r>
            <a:r>
              <a:rPr lang="en-US" dirty="0" smtClean="0">
                <a:solidFill>
                  <a:srgbClr val="000000"/>
                </a:solidFill>
              </a:rPr>
              <a:t>we</a:t>
            </a:r>
            <a:r>
              <a:rPr lang="es-CO" dirty="0" smtClean="0">
                <a:solidFill>
                  <a:srgbClr val="000000"/>
                </a:solidFill>
              </a:rPr>
              <a:t> </a:t>
            </a:r>
            <a:r>
              <a:rPr lang="es-CO" dirty="0">
                <a:solidFill>
                  <a:srgbClr val="000000"/>
                </a:solidFill>
              </a:rPr>
              <a:t>know about dialogic approaches. </a:t>
            </a:r>
          </a:p>
          <a:p>
            <a:pPr>
              <a:buFont typeface="Arial" pitchFamily="34" charset="0"/>
              <a:buChar char="•"/>
            </a:pPr>
            <a:r>
              <a:rPr lang="es-CO" dirty="0" smtClean="0">
                <a:solidFill>
                  <a:srgbClr val="000000"/>
                </a:solidFill>
              </a:rPr>
              <a:t>The types of dialogues learners interact with tutors to know about his/her interests,perceptions and beliefs</a:t>
            </a:r>
            <a:endParaRPr lang="es-CO" dirty="0">
              <a:solidFill>
                <a:srgbClr val="000000"/>
              </a:solidFill>
            </a:endParaRPr>
          </a:p>
          <a:p>
            <a:pPr>
              <a:buFont typeface="Arial" pitchFamily="34" charset="0"/>
              <a:buChar char="•"/>
            </a:pPr>
            <a:r>
              <a:rPr lang="en-US" dirty="0" smtClean="0"/>
              <a:t>Gardner</a:t>
            </a:r>
            <a:r>
              <a:rPr lang="en-US" dirty="0"/>
              <a:t>, D &amp; Miller, L. (1996), propose independent tasks for the </a:t>
            </a:r>
            <a:r>
              <a:rPr lang="en-US" dirty="0" smtClean="0"/>
              <a:t>learners  </a:t>
            </a:r>
            <a:r>
              <a:rPr lang="en-US" dirty="0" smtClean="0">
                <a:solidFill>
                  <a:srgbClr val="000000"/>
                </a:solidFill>
              </a:rPr>
              <a:t>to help them build a pathway.</a:t>
            </a:r>
          </a:p>
          <a:p>
            <a:pPr>
              <a:buFont typeface="Arial" pitchFamily="34" charset="0"/>
              <a:buChar char="•"/>
            </a:pPr>
            <a:r>
              <a:rPr lang="es-CO" dirty="0" err="1" smtClean="0"/>
              <a:t>Holec</a:t>
            </a:r>
            <a:r>
              <a:rPr lang="es-CO" dirty="0" smtClean="0"/>
              <a:t> (1980) </a:t>
            </a:r>
            <a:r>
              <a:rPr lang="en-US" dirty="0" smtClean="0"/>
              <a:t>presents self-directed learning </a:t>
            </a:r>
            <a:r>
              <a:rPr lang="es-CO" dirty="0" smtClean="0"/>
              <a:t>by using self access centers to develop cognitive </a:t>
            </a:r>
            <a:r>
              <a:rPr lang="es-CO" dirty="0"/>
              <a:t>and metacognitive </a:t>
            </a:r>
            <a:r>
              <a:rPr lang="es-CO" dirty="0" smtClean="0"/>
              <a:t>worksheets i n </a:t>
            </a:r>
            <a:r>
              <a:rPr lang="es-ES" dirty="0"/>
              <a:t>Chávez</a:t>
            </a:r>
            <a:r>
              <a:rPr lang="es-CO" dirty="0"/>
              <a:t>, M.  (1998</a:t>
            </a:r>
            <a:r>
              <a:rPr lang="es-CO" dirty="0" smtClean="0"/>
              <a:t>)</a:t>
            </a:r>
            <a:endParaRPr lang="es-ES" dirty="0"/>
          </a:p>
        </p:txBody>
      </p:sp>
      <p:sp>
        <p:nvSpPr>
          <p:cNvPr id="3" name="Título 2"/>
          <p:cNvSpPr>
            <a:spLocks noGrp="1"/>
          </p:cNvSpPr>
          <p:nvPr>
            <p:ph type="title"/>
          </p:nvPr>
        </p:nvSpPr>
        <p:spPr/>
        <p:txBody>
          <a:bodyPr/>
          <a:lstStyle/>
          <a:p>
            <a:r>
              <a:rPr lang="es-CO" dirty="0" err="1" smtClean="0"/>
              <a:t>Literature</a:t>
            </a:r>
            <a:r>
              <a:rPr lang="es-CO" dirty="0" smtClean="0"/>
              <a:t> </a:t>
            </a:r>
            <a:r>
              <a:rPr lang="es-CO" dirty="0" err="1" smtClean="0"/>
              <a:t>review</a:t>
            </a:r>
            <a:endParaRPr lang="es-ES" dirty="0"/>
          </a:p>
        </p:txBody>
      </p:sp>
    </p:spTree>
    <p:extLst>
      <p:ext uri="{BB962C8B-B14F-4D97-AF65-F5344CB8AC3E}">
        <p14:creationId xmlns:p14="http://schemas.microsoft.com/office/powerpoint/2010/main" xmlns="" val="215918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188640"/>
            <a:ext cx="7756263" cy="1008112"/>
          </a:xfrm>
        </p:spPr>
        <p:txBody>
          <a:bodyPr/>
          <a:lstStyle/>
          <a:p>
            <a:r>
              <a:rPr lang="en-US" sz="3200" dirty="0" smtClean="0"/>
              <a:t>Research </a:t>
            </a:r>
            <a:r>
              <a:rPr lang="en-US" sz="3200" dirty="0" err="1" smtClean="0"/>
              <a:t>Metodology</a:t>
            </a:r>
            <a:r>
              <a:rPr lang="en-US" sz="3200" dirty="0" smtClean="0"/>
              <a:t> </a:t>
            </a:r>
            <a:r>
              <a:rPr lang="es-CO" sz="3200" dirty="0" smtClean="0"/>
              <a:t/>
            </a:r>
            <a:br>
              <a:rPr lang="es-CO" sz="3200" dirty="0" smtClean="0"/>
            </a:br>
            <a:r>
              <a:rPr lang="es-CO" sz="3200" dirty="0" smtClean="0"/>
              <a:t>(Hernández, S et al (2010)</a:t>
            </a:r>
            <a:endParaRPr lang="es-CO" sz="3200" dirty="0"/>
          </a:p>
        </p:txBody>
      </p:sp>
      <p:sp>
        <p:nvSpPr>
          <p:cNvPr id="4" name="Rectangle 3"/>
          <p:cNvSpPr/>
          <p:nvPr/>
        </p:nvSpPr>
        <p:spPr>
          <a:xfrm>
            <a:off x="4118189" y="3244334"/>
            <a:ext cx="184731" cy="369332"/>
          </a:xfrm>
          <a:prstGeom prst="rect">
            <a:avLst/>
          </a:prstGeom>
        </p:spPr>
        <p:txBody>
          <a:bodyPr wrap="none">
            <a:spAutoFit/>
          </a:bodyPr>
          <a:lstStyle/>
          <a:p>
            <a:endParaRPr lang="es-CO" dirty="0"/>
          </a:p>
        </p:txBody>
      </p:sp>
      <p:graphicFrame>
        <p:nvGraphicFramePr>
          <p:cNvPr id="1026" name="Object 18"/>
          <p:cNvGraphicFramePr>
            <a:graphicFrameLocks noGrp="1" noChangeAspect="1"/>
          </p:cNvGraphicFramePr>
          <p:nvPr>
            <p:ph idx="1"/>
          </p:nvPr>
        </p:nvGraphicFramePr>
        <p:xfrm>
          <a:off x="611560" y="1268760"/>
          <a:ext cx="8532439" cy="5541615"/>
        </p:xfrm>
        <a:graphic>
          <a:graphicData uri="http://schemas.openxmlformats.org/presentationml/2006/ole">
            <p:oleObj spid="_x0000_s3128" name="Slide" r:id="rId3" imgW="2941186" imgH="2204856" progId="PowerPoint.Slide.12">
              <p:embed/>
            </p:oleObj>
          </a:graphicData>
        </a:graphic>
      </p:graphicFrame>
    </p:spTree>
    <p:extLst>
      <p:ext uri="{BB962C8B-B14F-4D97-AF65-F5344CB8AC3E}">
        <p14:creationId xmlns:p14="http://schemas.microsoft.com/office/powerpoint/2010/main" xmlns="" val="47511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endParaRPr lang="es-ES" dirty="0" smtClean="0"/>
          </a:p>
          <a:p>
            <a:r>
              <a:rPr lang="es-ES" dirty="0" err="1" smtClean="0"/>
              <a:t>From</a:t>
            </a:r>
            <a:r>
              <a:rPr lang="es-ES" dirty="0" smtClean="0"/>
              <a:t> a sociocultural </a:t>
            </a:r>
            <a:r>
              <a:rPr lang="es-ES" dirty="0" err="1" smtClean="0"/>
              <a:t>approach</a:t>
            </a:r>
            <a:r>
              <a:rPr lang="es-ES" dirty="0" smtClean="0"/>
              <a:t> </a:t>
            </a:r>
            <a:r>
              <a:rPr lang="es-ES" dirty="0" err="1" smtClean="0"/>
              <a:t>theory</a:t>
            </a:r>
            <a:r>
              <a:rPr lang="es-ES" dirty="0" smtClean="0"/>
              <a:t> and </a:t>
            </a:r>
            <a:r>
              <a:rPr lang="es-ES" dirty="0" err="1" smtClean="0"/>
              <a:t>under</a:t>
            </a:r>
            <a:r>
              <a:rPr lang="es-ES" dirty="0" smtClean="0"/>
              <a:t> a </a:t>
            </a:r>
            <a:r>
              <a:rPr lang="es-ES" dirty="0" err="1" smtClean="0"/>
              <a:t>qualitative</a:t>
            </a:r>
            <a:r>
              <a:rPr lang="es-ES" dirty="0" smtClean="0"/>
              <a:t> </a:t>
            </a:r>
            <a:r>
              <a:rPr lang="es-ES" dirty="0" err="1" smtClean="0"/>
              <a:t>paradigm</a:t>
            </a:r>
            <a:r>
              <a:rPr lang="es-ES" dirty="0" smtClean="0"/>
              <a:t> a </a:t>
            </a:r>
            <a:r>
              <a:rPr lang="es-ES" dirty="0" err="1" smtClean="0"/>
              <a:t>group</a:t>
            </a:r>
            <a:r>
              <a:rPr lang="es-ES" dirty="0" smtClean="0"/>
              <a:t> of </a:t>
            </a:r>
            <a:r>
              <a:rPr lang="es-ES" dirty="0" err="1" smtClean="0"/>
              <a:t>teachers</a:t>
            </a:r>
            <a:r>
              <a:rPr lang="es-ES" dirty="0" smtClean="0"/>
              <a:t> (</a:t>
            </a:r>
            <a:r>
              <a:rPr lang="es-ES" dirty="0" err="1" smtClean="0"/>
              <a:t>tutors</a:t>
            </a:r>
            <a:r>
              <a:rPr lang="es-ES" dirty="0" smtClean="0"/>
              <a:t>) </a:t>
            </a:r>
            <a:r>
              <a:rPr lang="es-ES" dirty="0" err="1" smtClean="0"/>
              <a:t>search</a:t>
            </a:r>
            <a:r>
              <a:rPr lang="es-ES" dirty="0" smtClean="0"/>
              <a:t> </a:t>
            </a:r>
            <a:r>
              <a:rPr lang="es-ES" dirty="0" err="1" smtClean="0"/>
              <a:t>for</a:t>
            </a:r>
            <a:r>
              <a:rPr lang="es-ES" dirty="0" smtClean="0"/>
              <a:t> </a:t>
            </a:r>
            <a:r>
              <a:rPr lang="es-ES" dirty="0" err="1" smtClean="0"/>
              <a:t>analysing</a:t>
            </a:r>
            <a:r>
              <a:rPr lang="es-ES" dirty="0" smtClean="0"/>
              <a:t>  </a:t>
            </a:r>
            <a:r>
              <a:rPr lang="es-ES" dirty="0" err="1" smtClean="0"/>
              <a:t>how</a:t>
            </a:r>
            <a:r>
              <a:rPr lang="es-ES" dirty="0" smtClean="0"/>
              <a:t> </a:t>
            </a:r>
            <a:r>
              <a:rPr lang="es-ES" dirty="0" err="1" smtClean="0"/>
              <a:t>interacion</a:t>
            </a:r>
            <a:r>
              <a:rPr lang="es-ES" dirty="0" smtClean="0"/>
              <a:t> and </a:t>
            </a:r>
            <a:r>
              <a:rPr lang="es-ES" dirty="0" err="1" smtClean="0"/>
              <a:t>self-regulation</a:t>
            </a:r>
            <a:r>
              <a:rPr lang="es-ES" dirty="0" smtClean="0"/>
              <a:t> </a:t>
            </a:r>
            <a:r>
              <a:rPr lang="es-ES" dirty="0" err="1" smtClean="0"/>
              <a:t>works</a:t>
            </a:r>
            <a:r>
              <a:rPr lang="es-ES" dirty="0"/>
              <a:t> </a:t>
            </a:r>
            <a:r>
              <a:rPr lang="es-ES" dirty="0" err="1" smtClean="0"/>
              <a:t>on</a:t>
            </a:r>
            <a:r>
              <a:rPr lang="es-ES" dirty="0" smtClean="0"/>
              <a:t> L2 </a:t>
            </a:r>
            <a:r>
              <a:rPr lang="es-ES" dirty="0" err="1" smtClean="0"/>
              <a:t>processes</a:t>
            </a:r>
            <a:r>
              <a:rPr lang="es-ES" dirty="0" smtClean="0"/>
              <a:t> </a:t>
            </a:r>
            <a:r>
              <a:rPr lang="es-ES" dirty="0" err="1" smtClean="0"/>
              <a:t>by</a:t>
            </a:r>
            <a:r>
              <a:rPr lang="es-ES" dirty="0" smtClean="0"/>
              <a:t> </a:t>
            </a:r>
            <a:r>
              <a:rPr lang="es-ES" dirty="0" err="1" smtClean="0"/>
              <a:t>means</a:t>
            </a:r>
            <a:r>
              <a:rPr lang="es-ES" dirty="0" smtClean="0"/>
              <a:t> of a </a:t>
            </a:r>
            <a:r>
              <a:rPr lang="es-ES" dirty="0" err="1" smtClean="0"/>
              <a:t>dialogic</a:t>
            </a:r>
            <a:r>
              <a:rPr lang="es-ES" dirty="0" smtClean="0"/>
              <a:t> </a:t>
            </a:r>
            <a:r>
              <a:rPr lang="es-ES" dirty="0" err="1" smtClean="0"/>
              <a:t>tutoring</a:t>
            </a:r>
            <a:r>
              <a:rPr lang="es-ES" dirty="0" smtClean="0"/>
              <a:t> </a:t>
            </a:r>
            <a:r>
              <a:rPr lang="es-ES" dirty="0" err="1" smtClean="0"/>
              <a:t>session</a:t>
            </a:r>
            <a:r>
              <a:rPr lang="es-ES" dirty="0" smtClean="0"/>
              <a:t>.</a:t>
            </a:r>
            <a:endParaRPr lang="es-ES" dirty="0"/>
          </a:p>
        </p:txBody>
      </p:sp>
      <p:sp>
        <p:nvSpPr>
          <p:cNvPr id="3" name="Título 2"/>
          <p:cNvSpPr>
            <a:spLocks noGrp="1"/>
          </p:cNvSpPr>
          <p:nvPr>
            <p:ph type="title"/>
          </p:nvPr>
        </p:nvSpPr>
        <p:spPr/>
        <p:txBody>
          <a:bodyPr/>
          <a:lstStyle/>
          <a:p>
            <a:r>
              <a:rPr lang="es-ES" dirty="0" err="1" smtClean="0"/>
              <a:t>Research</a:t>
            </a:r>
            <a:r>
              <a:rPr lang="es-ES" dirty="0" smtClean="0"/>
              <a:t> </a:t>
            </a:r>
            <a:r>
              <a:rPr lang="es-ES" dirty="0" err="1" smtClean="0"/>
              <a:t>Methodology</a:t>
            </a:r>
            <a:endParaRPr lang="es-ES" dirty="0"/>
          </a:p>
        </p:txBody>
      </p:sp>
    </p:spTree>
    <p:extLst>
      <p:ext uri="{BB962C8B-B14F-4D97-AF65-F5344CB8AC3E}">
        <p14:creationId xmlns:p14="http://schemas.microsoft.com/office/powerpoint/2010/main" xmlns="" val="158421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mj-lt"/>
              <a:buAutoNum type="arabicPeriod"/>
            </a:pPr>
            <a:r>
              <a:rPr lang="es-CO" dirty="0" smtClean="0"/>
              <a:t> </a:t>
            </a:r>
            <a:r>
              <a:rPr lang="es-CO" dirty="0" err="1" smtClean="0"/>
              <a:t>Surveys</a:t>
            </a:r>
            <a:r>
              <a:rPr lang="es-CO" dirty="0" smtClean="0"/>
              <a:t> </a:t>
            </a:r>
            <a:r>
              <a:rPr lang="es-CO" dirty="0" err="1" smtClean="0"/>
              <a:t>to</a:t>
            </a:r>
            <a:r>
              <a:rPr lang="es-CO" dirty="0" smtClean="0"/>
              <a:t> </a:t>
            </a:r>
            <a:r>
              <a:rPr lang="es-CO" dirty="0" err="1" smtClean="0"/>
              <a:t>validate</a:t>
            </a:r>
            <a:r>
              <a:rPr lang="es-CO" dirty="0" smtClean="0"/>
              <a:t> </a:t>
            </a:r>
            <a:r>
              <a:rPr lang="es-CO" dirty="0" err="1" smtClean="0"/>
              <a:t>the</a:t>
            </a:r>
            <a:r>
              <a:rPr lang="es-CO" dirty="0" smtClean="0"/>
              <a:t> </a:t>
            </a:r>
            <a:r>
              <a:rPr lang="es-CO" dirty="0" err="1" smtClean="0"/>
              <a:t>problem</a:t>
            </a:r>
            <a:r>
              <a:rPr lang="es-CO" dirty="0" smtClean="0"/>
              <a:t> (13 </a:t>
            </a:r>
            <a:r>
              <a:rPr lang="es-CO" dirty="0" err="1" smtClean="0"/>
              <a:t>teachers</a:t>
            </a:r>
            <a:r>
              <a:rPr lang="es-CO" dirty="0" smtClean="0"/>
              <a:t> and 38 EFL </a:t>
            </a:r>
            <a:r>
              <a:rPr lang="es-CO" dirty="0" err="1" smtClean="0"/>
              <a:t>majors</a:t>
            </a:r>
            <a:r>
              <a:rPr lang="es-CO" dirty="0" smtClean="0"/>
              <a:t>)</a:t>
            </a:r>
          </a:p>
          <a:p>
            <a:pPr marL="342900" indent="-342900">
              <a:buFont typeface="+mj-lt"/>
              <a:buAutoNum type="arabicPeriod"/>
            </a:pPr>
            <a:endParaRPr lang="es-CO" dirty="0" smtClean="0"/>
          </a:p>
          <a:p>
            <a:pPr marL="342900" indent="-342900">
              <a:buFont typeface="+mj-lt"/>
              <a:buAutoNum type="arabicPeriod"/>
            </a:pPr>
            <a:r>
              <a:rPr lang="es-CO" dirty="0" smtClean="0"/>
              <a:t>Video and audio </a:t>
            </a:r>
            <a:r>
              <a:rPr lang="es-CO" dirty="0" err="1" smtClean="0"/>
              <a:t>recording</a:t>
            </a:r>
            <a:r>
              <a:rPr lang="es-CO" dirty="0" smtClean="0"/>
              <a:t> </a:t>
            </a:r>
            <a:r>
              <a:rPr lang="es-CO" dirty="0" err="1" smtClean="0"/>
              <a:t>sessions</a:t>
            </a:r>
            <a:r>
              <a:rPr lang="es-CO" dirty="0" smtClean="0"/>
              <a:t> : Corpus </a:t>
            </a:r>
            <a:r>
              <a:rPr lang="es-CO" err="1" smtClean="0"/>
              <a:t>collection</a:t>
            </a:r>
            <a:r>
              <a:rPr lang="es-CO" smtClean="0"/>
              <a:t> </a:t>
            </a:r>
          </a:p>
          <a:p>
            <a:pPr marL="342900" indent="-342900">
              <a:buFont typeface="+mj-lt"/>
              <a:buAutoNum type="arabicPeriod"/>
            </a:pPr>
            <a:endParaRPr lang="es-CO" smtClean="0"/>
          </a:p>
          <a:p>
            <a:pPr marL="0" indent="0">
              <a:buNone/>
            </a:pPr>
            <a:r>
              <a:rPr lang="es-CO" dirty="0" smtClean="0"/>
              <a:t>3.  </a:t>
            </a:r>
            <a:r>
              <a:rPr lang="es-CO" dirty="0" err="1" smtClean="0"/>
              <a:t>Field</a:t>
            </a:r>
            <a:r>
              <a:rPr lang="es-CO" dirty="0" smtClean="0"/>
              <a:t> notes</a:t>
            </a:r>
          </a:p>
          <a:p>
            <a:pPr>
              <a:buNone/>
            </a:pPr>
            <a:endParaRPr lang="es-CO" dirty="0" smtClean="0"/>
          </a:p>
          <a:p>
            <a:pPr>
              <a:buNone/>
            </a:pPr>
            <a:r>
              <a:rPr lang="es-CO" dirty="0" smtClean="0"/>
              <a:t>4. Focus groups.</a:t>
            </a:r>
          </a:p>
        </p:txBody>
      </p:sp>
      <p:sp>
        <p:nvSpPr>
          <p:cNvPr id="3" name="Title 2"/>
          <p:cNvSpPr>
            <a:spLocks noGrp="1"/>
          </p:cNvSpPr>
          <p:nvPr>
            <p:ph type="title"/>
          </p:nvPr>
        </p:nvSpPr>
        <p:spPr/>
        <p:txBody>
          <a:bodyPr/>
          <a:lstStyle/>
          <a:p>
            <a:r>
              <a:rPr lang="es-CO" sz="4400" dirty="0" smtClean="0"/>
              <a:t>Instruments &amp; </a:t>
            </a:r>
            <a:r>
              <a:rPr lang="es-CO" sz="4400" dirty="0" err="1" smtClean="0"/>
              <a:t>population</a:t>
            </a:r>
            <a:endParaRPr lang="es-CO" sz="4400" dirty="0"/>
          </a:p>
        </p:txBody>
      </p:sp>
    </p:spTree>
    <p:extLst>
      <p:ext uri="{BB962C8B-B14F-4D97-AF65-F5344CB8AC3E}">
        <p14:creationId xmlns:p14="http://schemas.microsoft.com/office/powerpoint/2010/main" xmlns="" val="365532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060848"/>
            <a:ext cx="7745505" cy="4569370"/>
          </a:xfrm>
        </p:spPr>
        <p:txBody>
          <a:bodyPr>
            <a:normAutofit fontScale="85000" lnSpcReduction="10000"/>
          </a:bodyPr>
          <a:lstStyle/>
          <a:p>
            <a:pPr algn="just">
              <a:lnSpc>
                <a:spcPct val="170000"/>
              </a:lnSpc>
            </a:pPr>
            <a:r>
              <a:rPr lang="en-US" dirty="0" smtClean="0"/>
              <a:t>38 surveys have been  applied to students and 13 teachers. These have three main constructs: Self-regulation, tutoring sessions and autonomy in language learning.  </a:t>
            </a:r>
          </a:p>
          <a:p>
            <a:pPr algn="just">
              <a:lnSpc>
                <a:spcPct val="170000"/>
              </a:lnSpc>
            </a:pPr>
            <a:r>
              <a:rPr lang="en-US" dirty="0" smtClean="0"/>
              <a:t>With respect to autonomy teachers declared they promoted it in some cases.  That they also provide tools to make learners aware of the process of self-regulation.  Tutoring sessions are not been carrying out due to time constraints.  The role of tutoring has been committed to the British and the U.S. L2 assistants.  </a:t>
            </a:r>
            <a:endParaRPr lang="en-US" dirty="0"/>
          </a:p>
        </p:txBody>
      </p:sp>
      <p:sp>
        <p:nvSpPr>
          <p:cNvPr id="3" name="Title 2"/>
          <p:cNvSpPr>
            <a:spLocks noGrp="1"/>
          </p:cNvSpPr>
          <p:nvPr>
            <p:ph type="title"/>
          </p:nvPr>
        </p:nvSpPr>
        <p:spPr>
          <a:xfrm>
            <a:off x="755576" y="908720"/>
            <a:ext cx="7756263" cy="1008112"/>
          </a:xfrm>
        </p:spPr>
        <p:txBody>
          <a:bodyPr/>
          <a:lstStyle/>
          <a:p>
            <a:r>
              <a:rPr lang="en-US" sz="4400" dirty="0" smtClean="0"/>
              <a:t>Pieces</a:t>
            </a:r>
            <a:r>
              <a:rPr lang="es-CO" sz="4400" dirty="0" smtClean="0"/>
              <a:t> of </a:t>
            </a:r>
            <a:r>
              <a:rPr lang="en-US" sz="4400" dirty="0" smtClean="0"/>
              <a:t>evidence</a:t>
            </a:r>
            <a:r>
              <a:rPr lang="es-CO" sz="4400" dirty="0" smtClean="0"/>
              <a:t> </a:t>
            </a:r>
            <a:r>
              <a:rPr lang="es-CO" sz="4800" dirty="0" smtClean="0"/>
              <a:t/>
            </a:r>
            <a:br>
              <a:rPr lang="es-CO" sz="4800" dirty="0" smtClean="0"/>
            </a:br>
            <a:endParaRPr lang="es-CO" sz="4800" dirty="0"/>
          </a:p>
        </p:txBody>
      </p:sp>
    </p:spTree>
    <p:extLst>
      <p:ext uri="{BB962C8B-B14F-4D97-AF65-F5344CB8AC3E}">
        <p14:creationId xmlns:p14="http://schemas.microsoft.com/office/powerpoint/2010/main" xmlns="" val="375632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2060848"/>
            <a:ext cx="8193233" cy="5328591"/>
          </a:xfrm>
        </p:spPr>
        <p:txBody>
          <a:bodyPr>
            <a:normAutofit/>
          </a:bodyPr>
          <a:lstStyle/>
          <a:p>
            <a:r>
              <a:rPr lang="en-US" dirty="0" smtClean="0"/>
              <a:t>Students’ surveys indicate that their classes are  teacher centered.</a:t>
            </a:r>
          </a:p>
          <a:p>
            <a:r>
              <a:rPr lang="en-US" dirty="0" smtClean="0"/>
              <a:t> Learners also mentioned that they prefer their teachers providing the knowledge. </a:t>
            </a:r>
          </a:p>
          <a:p>
            <a:r>
              <a:rPr lang="en-US" dirty="0" smtClean="0"/>
              <a:t> Some learners declared the need of  individual counseling sessions.  </a:t>
            </a:r>
          </a:p>
          <a:p>
            <a:r>
              <a:rPr lang="en-US" dirty="0" smtClean="0"/>
              <a:t>Some, not many students, self-regulate their learning </a:t>
            </a:r>
          </a:p>
          <a:p>
            <a:r>
              <a:rPr lang="en-US" dirty="0" smtClean="0"/>
              <a:t>The majority feel eager to be part of  tutoring sessions that help them assume a more challenging role.</a:t>
            </a:r>
          </a:p>
          <a:p>
            <a:endParaRPr lang="es-CO" dirty="0"/>
          </a:p>
        </p:txBody>
      </p:sp>
      <p:sp>
        <p:nvSpPr>
          <p:cNvPr id="3" name="Title 2"/>
          <p:cNvSpPr>
            <a:spLocks noGrp="1"/>
          </p:cNvSpPr>
          <p:nvPr>
            <p:ph type="title"/>
          </p:nvPr>
        </p:nvSpPr>
        <p:spPr>
          <a:xfrm>
            <a:off x="688490" y="570156"/>
            <a:ext cx="7756263" cy="770612"/>
          </a:xfrm>
        </p:spPr>
        <p:txBody>
          <a:bodyPr/>
          <a:lstStyle/>
          <a:p>
            <a:r>
              <a:rPr lang="en-US" sz="4400" dirty="0" smtClean="0"/>
              <a:t>Pieces</a:t>
            </a:r>
            <a:r>
              <a:rPr lang="es-CO" sz="4400" dirty="0" smtClean="0"/>
              <a:t> of </a:t>
            </a:r>
            <a:r>
              <a:rPr lang="en-US" sz="4400" dirty="0" smtClean="0"/>
              <a:t>evidence</a:t>
            </a:r>
            <a:endParaRPr lang="es-CO" sz="3600" dirty="0"/>
          </a:p>
        </p:txBody>
      </p:sp>
    </p:spTree>
    <p:extLst>
      <p:ext uri="{BB962C8B-B14F-4D97-AF65-F5344CB8AC3E}">
        <p14:creationId xmlns:p14="http://schemas.microsoft.com/office/powerpoint/2010/main" xmlns="" val="3598830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i="1" dirty="0"/>
              <a:t>ANALYSIS OF SAMPLES </a:t>
            </a:r>
            <a:r>
              <a:rPr lang="en-US" dirty="0"/>
              <a:t>(note fields and corpus) </a:t>
            </a:r>
            <a:r>
              <a:rPr lang="es-ES_tradnl" dirty="0"/>
              <a:t/>
            </a:r>
            <a:br>
              <a:rPr lang="es-ES_tradnl" dirty="0"/>
            </a:br>
            <a:endParaRPr lang="es-ES" dirty="0"/>
          </a:p>
        </p:txBody>
      </p:sp>
      <p:sp>
        <p:nvSpPr>
          <p:cNvPr id="3" name="Marcador de contenido 2"/>
          <p:cNvSpPr>
            <a:spLocks noGrp="1"/>
          </p:cNvSpPr>
          <p:nvPr>
            <p:ph sz="quarter" idx="1"/>
          </p:nvPr>
        </p:nvSpPr>
        <p:spPr/>
        <p:txBody>
          <a:bodyPr/>
          <a:lstStyle/>
          <a:p>
            <a:r>
              <a:rPr lang="es-ES" dirty="0" smtClean="0"/>
              <a:t>CAMI </a:t>
            </a:r>
            <a:r>
              <a:rPr lang="en-US" dirty="0" smtClean="0"/>
              <a:t>(</a:t>
            </a:r>
            <a:r>
              <a:rPr lang="en-US" dirty="0"/>
              <a:t>a pseudonym) is a freshman. He is 18 years old.  He spent a year in England after leaving high school.  Then he decided to join the licensure in TEFL. Her professor has encouraged him to assist his classmates...These facts account for his sense of direction. he takes part in modifying and adapting the goals and content of the program.</a:t>
            </a:r>
            <a:endParaRPr lang="es-ES_tradnl" dirty="0"/>
          </a:p>
          <a:p>
            <a:r>
              <a:rPr lang="en-US" dirty="0" err="1"/>
              <a:t>Cami</a:t>
            </a:r>
            <a:r>
              <a:rPr lang="en-US" dirty="0"/>
              <a:t> discusses with the professor the importance of placing grammar as a 'big goal'.  He declares that for a teacher the knowledge of grammar is a must.</a:t>
            </a:r>
            <a:endParaRPr lang="es-ES_tradnl" dirty="0"/>
          </a:p>
          <a:p>
            <a:endParaRPr lang="es-ES" dirty="0"/>
          </a:p>
        </p:txBody>
      </p:sp>
    </p:spTree>
    <p:extLst>
      <p:ext uri="{BB962C8B-B14F-4D97-AF65-F5344CB8AC3E}">
        <p14:creationId xmlns:p14="http://schemas.microsoft.com/office/powerpoint/2010/main" xmlns="" val="2326435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7 Marcador de contenido"/>
          <p:cNvSpPr txBox="1">
            <a:spLocks/>
          </p:cNvSpPr>
          <p:nvPr/>
        </p:nvSpPr>
        <p:spPr>
          <a:xfrm>
            <a:off x="457200" y="2362200"/>
            <a:ext cx="3657600" cy="3886200"/>
          </a:xfrm>
          <a:prstGeom prst="rect">
            <a:avLst/>
          </a:prstGeom>
        </p:spPr>
        <p:txBody>
          <a:bodyPr>
            <a:normAutofit fontScale="92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r>
              <a:rPr lang="en-US" dirty="0" smtClean="0">
                <a:solidFill>
                  <a:srgbClr val="FF0000"/>
                </a:solidFill>
              </a:rPr>
              <a:t>1</a:t>
            </a:r>
            <a:r>
              <a:rPr lang="en-US" dirty="0" smtClean="0"/>
              <a:t>. Well ... in my opinion I guess is quite similar to writing an essay. You have to take </a:t>
            </a:r>
            <a:r>
              <a:rPr lang="en-US" dirty="0" smtClean="0">
                <a:solidFill>
                  <a:srgbClr val="FF0000"/>
                </a:solidFill>
              </a:rPr>
              <a:t>2</a:t>
            </a:r>
            <a:r>
              <a:rPr lang="en-US" dirty="0" smtClean="0"/>
              <a:t>.-I don't know how can you say that- the topic sentence could be the big goal you can take </a:t>
            </a:r>
            <a:r>
              <a:rPr lang="en-US" dirty="0" smtClean="0">
                <a:solidFill>
                  <a:srgbClr val="FF0000"/>
                </a:solidFill>
              </a:rPr>
              <a:t>3</a:t>
            </a:r>
            <a:r>
              <a:rPr lang="en-US" dirty="0" smtClean="0"/>
              <a:t>.I guess… we can handle it in that way, and the small goal may be the order how </a:t>
            </a:r>
            <a:r>
              <a:rPr lang="en-US" dirty="0" smtClean="0">
                <a:solidFill>
                  <a:srgbClr val="FF0000"/>
                </a:solidFill>
              </a:rPr>
              <a:t>4</a:t>
            </a:r>
            <a:r>
              <a:rPr lang="en-US" dirty="0" smtClean="0"/>
              <a:t>.we write, but I really liked it. </a:t>
            </a:r>
            <a:endParaRPr lang="es-CO" dirty="0"/>
          </a:p>
        </p:txBody>
      </p:sp>
      <p:sp>
        <p:nvSpPr>
          <p:cNvPr id="4" name="Rectángulo 3"/>
          <p:cNvSpPr/>
          <p:nvPr/>
        </p:nvSpPr>
        <p:spPr>
          <a:xfrm>
            <a:off x="4499992" y="3501008"/>
            <a:ext cx="3600400" cy="1200328"/>
          </a:xfrm>
          <a:prstGeom prst="rect">
            <a:avLst/>
          </a:prstGeom>
        </p:spPr>
        <p:txBody>
          <a:bodyPr wrap="square">
            <a:spAutoFit/>
          </a:bodyPr>
          <a:lstStyle/>
          <a:p>
            <a:r>
              <a:rPr lang="es-CO" sz="2400" b="1" dirty="0" smtClean="0"/>
              <a:t>Comparison </a:t>
            </a:r>
            <a:r>
              <a:rPr lang="es-CO" sz="2400" b="1" dirty="0"/>
              <a:t>of self learning strategy with academic tasks</a:t>
            </a:r>
            <a:r>
              <a:rPr lang="es-CO" dirty="0"/>
              <a:t>.</a:t>
            </a:r>
          </a:p>
        </p:txBody>
      </p:sp>
      <p:sp>
        <p:nvSpPr>
          <p:cNvPr id="5" name="CuadroTexto 4"/>
          <p:cNvSpPr txBox="1"/>
          <p:nvPr/>
        </p:nvSpPr>
        <p:spPr>
          <a:xfrm>
            <a:off x="4427984" y="2996952"/>
            <a:ext cx="2736304" cy="369332"/>
          </a:xfrm>
          <a:prstGeom prst="rect">
            <a:avLst/>
          </a:prstGeom>
          <a:noFill/>
        </p:spPr>
        <p:txBody>
          <a:bodyPr wrap="square" rtlCol="0">
            <a:spAutoFit/>
          </a:bodyPr>
          <a:lstStyle/>
          <a:p>
            <a:r>
              <a:rPr lang="es-ES" dirty="0" smtClean="0">
                <a:solidFill>
                  <a:srgbClr val="FF0000"/>
                </a:solidFill>
              </a:rPr>
              <a:t>EMERGENT CODE </a:t>
            </a:r>
            <a:endParaRPr lang="es-ES" dirty="0">
              <a:solidFill>
                <a:srgbClr val="FF0000"/>
              </a:solidFill>
            </a:endParaRPr>
          </a:p>
        </p:txBody>
      </p:sp>
    </p:spTree>
    <p:extLst>
      <p:ext uri="{BB962C8B-B14F-4D97-AF65-F5344CB8AC3E}">
        <p14:creationId xmlns:p14="http://schemas.microsoft.com/office/powerpoint/2010/main" xmlns="" val="295502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Rectángulo 2"/>
          <p:cNvSpPr/>
          <p:nvPr/>
        </p:nvSpPr>
        <p:spPr>
          <a:xfrm>
            <a:off x="611560" y="2060848"/>
            <a:ext cx="3960440" cy="3477875"/>
          </a:xfrm>
          <a:prstGeom prst="rect">
            <a:avLst/>
          </a:prstGeom>
        </p:spPr>
        <p:txBody>
          <a:bodyPr wrap="square">
            <a:spAutoFit/>
          </a:bodyPr>
          <a:lstStyle/>
          <a:p>
            <a:r>
              <a:rPr lang="en-US" sz="2000" dirty="0"/>
              <a:t>Because if you have a big goal and small goal so </a:t>
            </a:r>
            <a:r>
              <a:rPr lang="en-US" sz="2000" dirty="0">
                <a:solidFill>
                  <a:srgbClr val="FF0000"/>
                </a:solidFill>
              </a:rPr>
              <a:t>5</a:t>
            </a:r>
            <a:r>
              <a:rPr lang="en-US" sz="2000" dirty="0"/>
              <a:t>.that we can create a way in order to create a structure between that small goal and </a:t>
            </a:r>
            <a:r>
              <a:rPr lang="en-US" sz="2000" dirty="0">
                <a:solidFill>
                  <a:srgbClr val="FF0000"/>
                </a:solidFill>
              </a:rPr>
              <a:t>6</a:t>
            </a:r>
            <a:r>
              <a:rPr lang="en-US" sz="2000" dirty="0"/>
              <a:t>.big goal that you are creating like a structure so I think is quite nice  because that first </a:t>
            </a:r>
            <a:r>
              <a:rPr lang="en-US" sz="2000" dirty="0">
                <a:solidFill>
                  <a:srgbClr val="FF0000"/>
                </a:solidFill>
              </a:rPr>
              <a:t>7</a:t>
            </a:r>
            <a:r>
              <a:rPr lang="en-US" sz="2000" dirty="0"/>
              <a:t>.point would be the small goal and the second point would be the big goal, we can </a:t>
            </a:r>
            <a:r>
              <a:rPr lang="en-US" sz="2000" dirty="0">
                <a:solidFill>
                  <a:srgbClr val="FF0000"/>
                </a:solidFill>
              </a:rPr>
              <a:t>8</a:t>
            </a:r>
            <a:r>
              <a:rPr lang="en-US" sz="2000" dirty="0"/>
              <a:t>.produce… we can find too many things </a:t>
            </a:r>
            <a:endParaRPr lang="es-CO" sz="2000" dirty="0"/>
          </a:p>
        </p:txBody>
      </p:sp>
      <p:sp>
        <p:nvSpPr>
          <p:cNvPr id="4" name="Rectángulo 3"/>
          <p:cNvSpPr/>
          <p:nvPr/>
        </p:nvSpPr>
        <p:spPr>
          <a:xfrm>
            <a:off x="4999678" y="3291953"/>
            <a:ext cx="2592288" cy="1015663"/>
          </a:xfrm>
          <a:prstGeom prst="rect">
            <a:avLst/>
          </a:prstGeom>
        </p:spPr>
        <p:txBody>
          <a:bodyPr wrap="square">
            <a:spAutoFit/>
          </a:bodyPr>
          <a:lstStyle/>
          <a:p>
            <a:endParaRPr lang="es-CO" sz="2000" b="1" dirty="0"/>
          </a:p>
          <a:p>
            <a:r>
              <a:rPr lang="es-CO" sz="2000" b="1" dirty="0"/>
              <a:t>Evaluation of self learning strategy</a:t>
            </a:r>
          </a:p>
        </p:txBody>
      </p:sp>
      <p:sp>
        <p:nvSpPr>
          <p:cNvPr id="5" name="CuadroTexto 4"/>
          <p:cNvSpPr txBox="1"/>
          <p:nvPr/>
        </p:nvSpPr>
        <p:spPr>
          <a:xfrm>
            <a:off x="4999678" y="3107287"/>
            <a:ext cx="2808312" cy="369332"/>
          </a:xfrm>
          <a:prstGeom prst="rect">
            <a:avLst/>
          </a:prstGeom>
          <a:noFill/>
        </p:spPr>
        <p:txBody>
          <a:bodyPr wrap="square" rtlCol="0">
            <a:spAutoFit/>
          </a:bodyPr>
          <a:lstStyle/>
          <a:p>
            <a:r>
              <a:rPr lang="es-ES" dirty="0" smtClean="0">
                <a:solidFill>
                  <a:srgbClr val="FF0000"/>
                </a:solidFill>
              </a:rPr>
              <a:t>EMERGENT CODE</a:t>
            </a:r>
            <a:endParaRPr lang="es-ES" dirty="0">
              <a:solidFill>
                <a:srgbClr val="FF0000"/>
              </a:solidFill>
            </a:endParaRPr>
          </a:p>
        </p:txBody>
      </p:sp>
    </p:spTree>
    <p:extLst>
      <p:ext uri="{BB962C8B-B14F-4D97-AF65-F5344CB8AC3E}">
        <p14:creationId xmlns:p14="http://schemas.microsoft.com/office/powerpoint/2010/main" xmlns="" val="257816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There seems to be an epistemological void in the interpretation of the relationship between the professor and the pre-service teacher of English. There is a need to study a dialogic approach that sheds light into it. </a:t>
            </a:r>
          </a:p>
          <a:p>
            <a:pPr>
              <a:buNone/>
            </a:pPr>
            <a:r>
              <a:rPr lang="en-US" dirty="0" smtClean="0"/>
              <a:t>    The learners’ expectations about the professors’ role contrasts with the professors’ dogmas on their role and actions. They both miss the opportunity to develop their potential. </a:t>
            </a:r>
          </a:p>
        </p:txBody>
      </p:sp>
      <p:sp>
        <p:nvSpPr>
          <p:cNvPr id="3" name="Title 2"/>
          <p:cNvSpPr>
            <a:spLocks noGrp="1"/>
          </p:cNvSpPr>
          <p:nvPr>
            <p:ph type="title"/>
          </p:nvPr>
        </p:nvSpPr>
        <p:spPr/>
        <p:txBody>
          <a:bodyPr/>
          <a:lstStyle/>
          <a:p>
            <a:r>
              <a:rPr lang="es-CO" sz="3600" dirty="0" smtClean="0"/>
              <a:t>THE PROBLEM</a:t>
            </a:r>
            <a:endParaRPr lang="es-CO"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Rectángulo 2"/>
          <p:cNvSpPr/>
          <p:nvPr/>
        </p:nvSpPr>
        <p:spPr>
          <a:xfrm>
            <a:off x="683568" y="2492896"/>
            <a:ext cx="3816424" cy="2246769"/>
          </a:xfrm>
          <a:prstGeom prst="rect">
            <a:avLst/>
          </a:prstGeom>
        </p:spPr>
        <p:txBody>
          <a:bodyPr wrap="square">
            <a:spAutoFit/>
          </a:bodyPr>
          <a:lstStyle/>
          <a:p>
            <a:r>
              <a:rPr lang="en-US" sz="2400" dirty="0"/>
              <a:t> </a:t>
            </a:r>
            <a:r>
              <a:rPr lang="en-US" sz="2800" dirty="0"/>
              <a:t>I mean for example my biggest goal is to </a:t>
            </a:r>
            <a:r>
              <a:rPr lang="en-US" sz="2800" dirty="0" smtClean="0"/>
              <a:t>try to  </a:t>
            </a:r>
            <a:r>
              <a:rPr lang="en-US" sz="2800" dirty="0" smtClean="0">
                <a:solidFill>
                  <a:srgbClr val="FF0000"/>
                </a:solidFill>
              </a:rPr>
              <a:t>9</a:t>
            </a:r>
            <a:r>
              <a:rPr lang="en-US" sz="2800" dirty="0" smtClean="0"/>
              <a:t>. understand </a:t>
            </a:r>
            <a:r>
              <a:rPr lang="en-US" sz="2800" dirty="0"/>
              <a:t>the present perfect tenses... </a:t>
            </a:r>
            <a:endParaRPr lang="es-CO" sz="2800" dirty="0">
              <a:solidFill>
                <a:schemeClr val="tx1">
                  <a:lumMod val="95000"/>
                  <a:lumOff val="5000"/>
                </a:schemeClr>
              </a:solidFill>
            </a:endParaRPr>
          </a:p>
        </p:txBody>
      </p:sp>
      <p:sp>
        <p:nvSpPr>
          <p:cNvPr id="4" name="Rectángulo 3"/>
          <p:cNvSpPr/>
          <p:nvPr/>
        </p:nvSpPr>
        <p:spPr>
          <a:xfrm>
            <a:off x="4572000" y="2924944"/>
            <a:ext cx="2952328" cy="1015663"/>
          </a:xfrm>
          <a:prstGeom prst="rect">
            <a:avLst/>
          </a:prstGeom>
        </p:spPr>
        <p:txBody>
          <a:bodyPr wrap="square">
            <a:spAutoFit/>
          </a:bodyPr>
          <a:lstStyle/>
          <a:p>
            <a:r>
              <a:rPr lang="es-CO" sz="2000" dirty="0" smtClean="0">
                <a:solidFill>
                  <a:srgbClr val="FF0000"/>
                </a:solidFill>
              </a:rPr>
              <a:t>EMERGENT CODE</a:t>
            </a:r>
            <a:endParaRPr lang="es-CO" sz="2000" dirty="0">
              <a:solidFill>
                <a:srgbClr val="FF0000"/>
              </a:solidFill>
            </a:endParaRPr>
          </a:p>
          <a:p>
            <a:r>
              <a:rPr lang="es-CO" sz="2000" b="1" dirty="0"/>
              <a:t>Establishment of self learning objective.</a:t>
            </a:r>
          </a:p>
        </p:txBody>
      </p:sp>
    </p:spTree>
    <p:extLst>
      <p:ext uri="{BB962C8B-B14F-4D97-AF65-F5344CB8AC3E}">
        <p14:creationId xmlns:p14="http://schemas.microsoft.com/office/powerpoint/2010/main" xmlns="" val="300314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p:txBody>
          <a:bodyPr/>
          <a:lstStyle/>
          <a:p>
            <a:r>
              <a:rPr lang="es-ES" dirty="0" smtClean="0"/>
              <a:t>SAMPLE 1</a:t>
            </a:r>
            <a:endParaRPr lang="es-ES" dirty="0"/>
          </a:p>
        </p:txBody>
      </p:sp>
      <p:sp>
        <p:nvSpPr>
          <p:cNvPr id="4" name="Rectángulo 3"/>
          <p:cNvSpPr/>
          <p:nvPr/>
        </p:nvSpPr>
        <p:spPr>
          <a:xfrm>
            <a:off x="755576" y="2492896"/>
            <a:ext cx="3096344" cy="2123658"/>
          </a:xfrm>
          <a:prstGeom prst="rect">
            <a:avLst/>
          </a:prstGeom>
        </p:spPr>
        <p:txBody>
          <a:bodyPr wrap="square">
            <a:spAutoFit/>
          </a:bodyPr>
          <a:lstStyle/>
          <a:p>
            <a:r>
              <a:rPr lang="en-US" sz="4400" dirty="0" smtClean="0">
                <a:solidFill>
                  <a:srgbClr val="1CC121"/>
                </a:solidFill>
              </a:rPr>
              <a:t>Professor</a:t>
            </a:r>
            <a:r>
              <a:rPr lang="en-US" sz="4400" dirty="0" smtClean="0"/>
              <a:t> </a:t>
            </a:r>
            <a:r>
              <a:rPr lang="en-US" sz="4400" dirty="0" smtClean="0">
                <a:solidFill>
                  <a:srgbClr val="00B050"/>
                </a:solidFill>
              </a:rPr>
              <a:t>10. </a:t>
            </a:r>
            <a:r>
              <a:rPr lang="en-US" sz="4400" dirty="0" smtClean="0">
                <a:solidFill>
                  <a:schemeClr val="tx1">
                    <a:lumMod val="95000"/>
                    <a:lumOff val="5000"/>
                  </a:schemeClr>
                </a:solidFill>
              </a:rPr>
              <a:t>that’s grammar</a:t>
            </a:r>
            <a:endParaRPr lang="es-CO" sz="4400" dirty="0">
              <a:solidFill>
                <a:schemeClr val="tx1">
                  <a:lumMod val="95000"/>
                  <a:lumOff val="5000"/>
                </a:schemeClr>
              </a:solidFill>
            </a:endParaRPr>
          </a:p>
        </p:txBody>
      </p:sp>
      <p:sp>
        <p:nvSpPr>
          <p:cNvPr id="5" name="Rectángulo 4"/>
          <p:cNvSpPr/>
          <p:nvPr/>
        </p:nvSpPr>
        <p:spPr>
          <a:xfrm>
            <a:off x="4427984" y="3442067"/>
            <a:ext cx="3816424" cy="646331"/>
          </a:xfrm>
          <a:prstGeom prst="rect">
            <a:avLst/>
          </a:prstGeom>
        </p:spPr>
        <p:txBody>
          <a:bodyPr wrap="square">
            <a:spAutoFit/>
          </a:bodyPr>
          <a:lstStyle/>
          <a:p>
            <a:r>
              <a:rPr lang="es-CO" dirty="0" smtClean="0">
                <a:solidFill>
                  <a:srgbClr val="FF0000"/>
                </a:solidFill>
              </a:rPr>
              <a:t>EMERGENT CODE</a:t>
            </a:r>
          </a:p>
          <a:p>
            <a:r>
              <a:rPr lang="es-CO" b="1" dirty="0" smtClean="0"/>
              <a:t>Validation</a:t>
            </a:r>
            <a:endParaRPr lang="es-CO" b="1" dirty="0"/>
          </a:p>
        </p:txBody>
      </p:sp>
    </p:spTree>
    <p:extLst>
      <p:ext uri="{BB962C8B-B14F-4D97-AF65-F5344CB8AC3E}">
        <p14:creationId xmlns:p14="http://schemas.microsoft.com/office/powerpoint/2010/main" xmlns="" val="3384845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Rectángulo 2"/>
          <p:cNvSpPr/>
          <p:nvPr/>
        </p:nvSpPr>
        <p:spPr>
          <a:xfrm>
            <a:off x="1043608" y="2564904"/>
            <a:ext cx="3024336" cy="1569660"/>
          </a:xfrm>
          <a:prstGeom prst="rect">
            <a:avLst/>
          </a:prstGeom>
        </p:spPr>
        <p:txBody>
          <a:bodyPr wrap="square">
            <a:spAutoFit/>
          </a:bodyPr>
          <a:lstStyle/>
          <a:p>
            <a:r>
              <a:rPr lang="en-US" sz="2400" dirty="0" smtClean="0">
                <a:solidFill>
                  <a:srgbClr val="FF0000"/>
                </a:solidFill>
              </a:rPr>
              <a:t>11</a:t>
            </a:r>
            <a:r>
              <a:rPr lang="en-US" sz="2400" dirty="0" smtClean="0"/>
              <a:t>.Cami</a:t>
            </a:r>
            <a:r>
              <a:rPr lang="en-US" sz="2400" dirty="0"/>
              <a:t>: yeah, I know I have a kind of obsession for *the grammar </a:t>
            </a:r>
            <a:r>
              <a:rPr lang="es-CO" sz="2400" dirty="0"/>
              <a:t>   </a:t>
            </a:r>
            <a:endParaRPr lang="es-CO" sz="2000" dirty="0"/>
          </a:p>
        </p:txBody>
      </p:sp>
      <p:sp>
        <p:nvSpPr>
          <p:cNvPr id="4" name="Rectángulo 3"/>
          <p:cNvSpPr/>
          <p:nvPr/>
        </p:nvSpPr>
        <p:spPr>
          <a:xfrm>
            <a:off x="4427984" y="3442067"/>
            <a:ext cx="3816424" cy="923330"/>
          </a:xfrm>
          <a:prstGeom prst="rect">
            <a:avLst/>
          </a:prstGeom>
        </p:spPr>
        <p:txBody>
          <a:bodyPr wrap="square">
            <a:spAutoFit/>
          </a:bodyPr>
          <a:lstStyle/>
          <a:p>
            <a:r>
              <a:rPr lang="es-CO" dirty="0" smtClean="0">
                <a:solidFill>
                  <a:srgbClr val="FF0000"/>
                </a:solidFill>
              </a:rPr>
              <a:t>EMERGENT CODE</a:t>
            </a:r>
          </a:p>
          <a:p>
            <a:r>
              <a:rPr lang="es-CO" b="1" dirty="0" smtClean="0"/>
              <a:t>Establishment </a:t>
            </a:r>
            <a:r>
              <a:rPr lang="es-CO" b="1" dirty="0"/>
              <a:t>of self learning objective</a:t>
            </a:r>
          </a:p>
        </p:txBody>
      </p:sp>
    </p:spTree>
    <p:extLst>
      <p:ext uri="{BB962C8B-B14F-4D97-AF65-F5344CB8AC3E}">
        <p14:creationId xmlns:p14="http://schemas.microsoft.com/office/powerpoint/2010/main" xmlns="" val="3011604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 </a:t>
            </a:r>
            <a:endParaRPr lang="es-ES" dirty="0"/>
          </a:p>
        </p:txBody>
      </p:sp>
      <p:sp>
        <p:nvSpPr>
          <p:cNvPr id="3" name="Rectángulo 2"/>
          <p:cNvSpPr/>
          <p:nvPr/>
        </p:nvSpPr>
        <p:spPr>
          <a:xfrm>
            <a:off x="899592" y="3068960"/>
            <a:ext cx="3240360" cy="1200329"/>
          </a:xfrm>
          <a:prstGeom prst="rect">
            <a:avLst/>
          </a:prstGeom>
        </p:spPr>
        <p:txBody>
          <a:bodyPr wrap="square">
            <a:spAutoFit/>
          </a:bodyPr>
          <a:lstStyle/>
          <a:p>
            <a:r>
              <a:rPr lang="en-US" sz="3600" dirty="0" smtClean="0">
                <a:solidFill>
                  <a:srgbClr val="00B050"/>
                </a:solidFill>
              </a:rPr>
              <a:t>Professor 12</a:t>
            </a:r>
            <a:r>
              <a:rPr lang="en-US" sz="3600" dirty="0" smtClean="0"/>
              <a:t>. That’s not bad</a:t>
            </a:r>
            <a:endParaRPr lang="es-CO" sz="3600" dirty="0"/>
          </a:p>
        </p:txBody>
      </p:sp>
      <p:sp>
        <p:nvSpPr>
          <p:cNvPr id="4" name="Rectángulo 3"/>
          <p:cNvSpPr/>
          <p:nvPr/>
        </p:nvSpPr>
        <p:spPr>
          <a:xfrm>
            <a:off x="4572000" y="3068960"/>
            <a:ext cx="3240360" cy="830997"/>
          </a:xfrm>
          <a:prstGeom prst="rect">
            <a:avLst/>
          </a:prstGeom>
        </p:spPr>
        <p:txBody>
          <a:bodyPr wrap="square">
            <a:spAutoFit/>
          </a:bodyPr>
          <a:lstStyle/>
          <a:p>
            <a:pPr>
              <a:buNone/>
            </a:pPr>
            <a:r>
              <a:rPr lang="es-CO" dirty="0" smtClean="0">
                <a:solidFill>
                  <a:srgbClr val="FF0000"/>
                </a:solidFill>
              </a:rPr>
              <a:t>EMERGENT CODE</a:t>
            </a:r>
            <a:r>
              <a:rPr lang="es-CO" sz="2400" b="1" dirty="0" smtClean="0"/>
              <a:t/>
            </a:r>
            <a:br>
              <a:rPr lang="es-CO" sz="2400" b="1" dirty="0" smtClean="0"/>
            </a:br>
            <a:r>
              <a:rPr lang="es-CO" sz="2400" b="1" dirty="0" smtClean="0"/>
              <a:t>Validation</a:t>
            </a:r>
            <a:endParaRPr lang="es-CO" sz="2400" b="1" dirty="0"/>
          </a:p>
        </p:txBody>
      </p:sp>
    </p:spTree>
    <p:extLst>
      <p:ext uri="{BB962C8B-B14F-4D97-AF65-F5344CB8AC3E}">
        <p14:creationId xmlns:p14="http://schemas.microsoft.com/office/powerpoint/2010/main" xmlns="" val="287980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 </a:t>
            </a:r>
            <a:endParaRPr lang="es-ES" dirty="0"/>
          </a:p>
        </p:txBody>
      </p:sp>
      <p:sp>
        <p:nvSpPr>
          <p:cNvPr id="3" name="Rectángulo 2"/>
          <p:cNvSpPr/>
          <p:nvPr/>
        </p:nvSpPr>
        <p:spPr>
          <a:xfrm>
            <a:off x="899592" y="2348880"/>
            <a:ext cx="3240360" cy="3416320"/>
          </a:xfrm>
          <a:prstGeom prst="rect">
            <a:avLst/>
          </a:prstGeom>
        </p:spPr>
        <p:txBody>
          <a:bodyPr wrap="square">
            <a:spAutoFit/>
          </a:bodyPr>
          <a:lstStyle/>
          <a:p>
            <a:r>
              <a:rPr lang="en-US" sz="2400" dirty="0" smtClean="0">
                <a:solidFill>
                  <a:srgbClr val="FF0000"/>
                </a:solidFill>
              </a:rPr>
              <a:t>13</a:t>
            </a:r>
            <a:r>
              <a:rPr lang="en-US" sz="2400" dirty="0" smtClean="0"/>
              <a:t>.Cami</a:t>
            </a:r>
            <a:r>
              <a:rPr lang="en-US" sz="2400" dirty="0"/>
              <a:t>: because I believe that if you want to teach a language you have to know the </a:t>
            </a:r>
            <a:r>
              <a:rPr lang="en-US" sz="2400" dirty="0">
                <a:solidFill>
                  <a:srgbClr val="FF0000"/>
                </a:solidFill>
              </a:rPr>
              <a:t>14</a:t>
            </a:r>
            <a:r>
              <a:rPr lang="en-US" sz="2400" dirty="0"/>
              <a:t>.grammar. </a:t>
            </a:r>
            <a:r>
              <a:rPr lang="es-CO" sz="2400" dirty="0"/>
              <a:t> </a:t>
            </a:r>
            <a:r>
              <a:rPr lang="en-US" sz="2400" dirty="0"/>
              <a:t>I mean if you speak a language *doesn’t mean you can explain it or teach </a:t>
            </a:r>
            <a:r>
              <a:rPr lang="es-CO" sz="2400" dirty="0"/>
              <a:t> </a:t>
            </a:r>
            <a:r>
              <a:rPr lang="es-CO" sz="2400" dirty="0" err="1" smtClean="0"/>
              <a:t>it</a:t>
            </a:r>
            <a:r>
              <a:rPr lang="es-CO" sz="2400" dirty="0" smtClean="0"/>
              <a:t>.</a:t>
            </a:r>
            <a:endParaRPr lang="es-CO" sz="2400" dirty="0"/>
          </a:p>
        </p:txBody>
      </p:sp>
      <p:sp>
        <p:nvSpPr>
          <p:cNvPr id="4" name="Rectángulo 3"/>
          <p:cNvSpPr/>
          <p:nvPr/>
        </p:nvSpPr>
        <p:spPr>
          <a:xfrm>
            <a:off x="4594152" y="3503042"/>
            <a:ext cx="3240360" cy="1107996"/>
          </a:xfrm>
          <a:prstGeom prst="rect">
            <a:avLst/>
          </a:prstGeom>
        </p:spPr>
        <p:txBody>
          <a:bodyPr wrap="square">
            <a:spAutoFit/>
          </a:bodyPr>
          <a:lstStyle/>
          <a:p>
            <a:pPr>
              <a:buNone/>
            </a:pPr>
            <a:r>
              <a:rPr lang="es-CO" dirty="0" smtClean="0">
                <a:solidFill>
                  <a:srgbClr val="FF0000"/>
                </a:solidFill>
              </a:rPr>
              <a:t>EMERGENT CODE</a:t>
            </a:r>
            <a:r>
              <a:rPr lang="es-CO" sz="2400" b="1" dirty="0" smtClean="0"/>
              <a:t/>
            </a:r>
            <a:br>
              <a:rPr lang="es-CO" sz="2400" b="1" dirty="0" smtClean="0"/>
            </a:br>
            <a:r>
              <a:rPr lang="es-CO" sz="2400" b="1" dirty="0" smtClean="0"/>
              <a:t>Belief </a:t>
            </a:r>
            <a:r>
              <a:rPr lang="es-CO" sz="2400" b="1" dirty="0"/>
              <a:t>about teaching a language</a:t>
            </a:r>
          </a:p>
        </p:txBody>
      </p:sp>
    </p:spTree>
    <p:extLst>
      <p:ext uri="{BB962C8B-B14F-4D97-AF65-F5344CB8AC3E}">
        <p14:creationId xmlns:p14="http://schemas.microsoft.com/office/powerpoint/2010/main" xmlns="" val="2319511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Rectángulo 2"/>
          <p:cNvSpPr/>
          <p:nvPr/>
        </p:nvSpPr>
        <p:spPr>
          <a:xfrm>
            <a:off x="827584" y="2132856"/>
            <a:ext cx="3456384" cy="4524315"/>
          </a:xfrm>
          <a:prstGeom prst="rect">
            <a:avLst/>
          </a:prstGeom>
        </p:spPr>
        <p:txBody>
          <a:bodyPr wrap="square">
            <a:spAutoFit/>
          </a:bodyPr>
          <a:lstStyle/>
          <a:p>
            <a:r>
              <a:rPr lang="en-US" sz="2400" dirty="0" smtClean="0">
                <a:solidFill>
                  <a:srgbClr val="FF0000"/>
                </a:solidFill>
              </a:rPr>
              <a:t>15</a:t>
            </a:r>
            <a:r>
              <a:rPr lang="en-US" sz="2400" dirty="0" smtClean="0"/>
              <a:t>. And its so important to understand all the structures of a language in order to </a:t>
            </a:r>
            <a:r>
              <a:rPr lang="en-US" sz="2400" dirty="0" smtClean="0">
                <a:solidFill>
                  <a:srgbClr val="FF0000"/>
                </a:solidFill>
              </a:rPr>
              <a:t>16</a:t>
            </a:r>
            <a:r>
              <a:rPr lang="en-US" sz="2400" dirty="0" smtClean="0"/>
              <a:t>. explain it because OK </a:t>
            </a:r>
            <a:r>
              <a:rPr lang="en-US" sz="2400" dirty="0"/>
              <a:t>I could understand the thing I have to say, for example to buy  </a:t>
            </a:r>
            <a:r>
              <a:rPr lang="en-US" sz="2400" dirty="0">
                <a:solidFill>
                  <a:srgbClr val="FF0000"/>
                </a:solidFill>
              </a:rPr>
              <a:t>17</a:t>
            </a:r>
            <a:r>
              <a:rPr lang="en-US" sz="2400" dirty="0"/>
              <a:t>.coffee or for example if you want to teach, that is important that you know </a:t>
            </a:r>
            <a:r>
              <a:rPr lang="en-US" sz="2400" dirty="0" smtClean="0"/>
              <a:t>the</a:t>
            </a:r>
            <a:endParaRPr lang="es-CO" sz="2400" dirty="0"/>
          </a:p>
        </p:txBody>
      </p:sp>
      <p:sp>
        <p:nvSpPr>
          <p:cNvPr id="5" name="CuadroTexto 4"/>
          <p:cNvSpPr txBox="1"/>
          <p:nvPr/>
        </p:nvSpPr>
        <p:spPr>
          <a:xfrm>
            <a:off x="4572000" y="3140968"/>
            <a:ext cx="2952328" cy="1015663"/>
          </a:xfrm>
          <a:prstGeom prst="rect">
            <a:avLst/>
          </a:prstGeom>
          <a:noFill/>
        </p:spPr>
        <p:txBody>
          <a:bodyPr wrap="square" rtlCol="0">
            <a:spAutoFit/>
          </a:bodyPr>
          <a:lstStyle/>
          <a:p>
            <a:r>
              <a:rPr lang="es-ES" sz="2000" dirty="0" smtClean="0">
                <a:solidFill>
                  <a:srgbClr val="FF0000"/>
                </a:solidFill>
              </a:rPr>
              <a:t>EMERGENT CODE</a:t>
            </a:r>
          </a:p>
          <a:p>
            <a:r>
              <a:rPr lang="es-ES" sz="2000" b="1" dirty="0" err="1" smtClean="0"/>
              <a:t>Belief</a:t>
            </a:r>
            <a:r>
              <a:rPr lang="es-ES" sz="2000" b="1" dirty="0" smtClean="0"/>
              <a:t> </a:t>
            </a:r>
            <a:r>
              <a:rPr lang="es-ES" sz="2000" b="1" dirty="0" err="1" smtClean="0"/>
              <a:t>about</a:t>
            </a:r>
            <a:r>
              <a:rPr lang="es-ES" sz="2000" b="1" dirty="0" smtClean="0"/>
              <a:t> </a:t>
            </a:r>
            <a:r>
              <a:rPr lang="es-ES" sz="2000" b="1" dirty="0" err="1" smtClean="0"/>
              <a:t>teching</a:t>
            </a:r>
            <a:r>
              <a:rPr lang="es-ES" sz="2000" b="1" dirty="0" smtClean="0"/>
              <a:t> a </a:t>
            </a:r>
            <a:r>
              <a:rPr lang="es-ES" sz="2000" b="1" dirty="0" err="1" smtClean="0"/>
              <a:t>foreign</a:t>
            </a:r>
            <a:r>
              <a:rPr lang="es-ES" sz="2000" b="1" dirty="0" smtClean="0"/>
              <a:t> </a:t>
            </a:r>
            <a:r>
              <a:rPr lang="es-ES" sz="2000" b="1" dirty="0" err="1" smtClean="0"/>
              <a:t>language</a:t>
            </a:r>
            <a:endParaRPr lang="es-ES" sz="2000" b="1" dirty="0"/>
          </a:p>
        </p:txBody>
      </p:sp>
    </p:spTree>
    <p:extLst>
      <p:ext uri="{BB962C8B-B14F-4D97-AF65-F5344CB8AC3E}">
        <p14:creationId xmlns:p14="http://schemas.microsoft.com/office/powerpoint/2010/main" xmlns="" val="271499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Rectángulo 2"/>
          <p:cNvSpPr/>
          <p:nvPr/>
        </p:nvSpPr>
        <p:spPr>
          <a:xfrm>
            <a:off x="827584" y="1268760"/>
            <a:ext cx="3600400" cy="3908762"/>
          </a:xfrm>
          <a:prstGeom prst="rect">
            <a:avLst/>
          </a:prstGeom>
        </p:spPr>
        <p:txBody>
          <a:bodyPr wrap="square">
            <a:spAutoFit/>
          </a:bodyPr>
          <a:lstStyle/>
          <a:p>
            <a:endParaRPr lang="en-US" dirty="0" smtClean="0"/>
          </a:p>
          <a:p>
            <a:endParaRPr lang="en-US" dirty="0"/>
          </a:p>
          <a:p>
            <a:endParaRPr lang="en-US" sz="2000" dirty="0" smtClean="0"/>
          </a:p>
          <a:p>
            <a:r>
              <a:rPr lang="en-US" sz="2400" dirty="0">
                <a:solidFill>
                  <a:srgbClr val="FF0000"/>
                </a:solidFill>
              </a:rPr>
              <a:t>18</a:t>
            </a:r>
            <a:r>
              <a:rPr lang="en-US" sz="2400" dirty="0"/>
              <a:t>.structure and also you can use those structures in these times is not always in that </a:t>
            </a:r>
            <a:r>
              <a:rPr lang="en-US" sz="2400" dirty="0">
                <a:solidFill>
                  <a:srgbClr val="FF0000"/>
                </a:solidFill>
              </a:rPr>
              <a:t>19</a:t>
            </a:r>
            <a:r>
              <a:rPr lang="en-US" sz="2400" dirty="0"/>
              <a:t>.time. I don’t have any issue trying to learn the language between the experience, </a:t>
            </a:r>
            <a:r>
              <a:rPr lang="en-US" sz="2400" dirty="0" smtClean="0"/>
              <a:t>using</a:t>
            </a:r>
            <a:endParaRPr lang="es-CO" sz="2400" dirty="0"/>
          </a:p>
        </p:txBody>
      </p:sp>
      <p:sp>
        <p:nvSpPr>
          <p:cNvPr id="4" name="CuadroTexto 3"/>
          <p:cNvSpPr txBox="1"/>
          <p:nvPr/>
        </p:nvSpPr>
        <p:spPr>
          <a:xfrm>
            <a:off x="5076056" y="2852936"/>
            <a:ext cx="2592288" cy="1323439"/>
          </a:xfrm>
          <a:prstGeom prst="rect">
            <a:avLst/>
          </a:prstGeom>
          <a:noFill/>
        </p:spPr>
        <p:txBody>
          <a:bodyPr wrap="square" rtlCol="0">
            <a:spAutoFit/>
          </a:bodyPr>
          <a:lstStyle/>
          <a:p>
            <a:r>
              <a:rPr lang="es-ES" sz="2000" dirty="0" smtClean="0">
                <a:solidFill>
                  <a:srgbClr val="FF0000"/>
                </a:solidFill>
              </a:rPr>
              <a:t>EMERGENT CODE </a:t>
            </a:r>
            <a:r>
              <a:rPr lang="es-ES" sz="2000" dirty="0" err="1" smtClean="0"/>
              <a:t>Belief</a:t>
            </a:r>
            <a:r>
              <a:rPr lang="es-ES" sz="2000" dirty="0" smtClean="0"/>
              <a:t> </a:t>
            </a:r>
            <a:r>
              <a:rPr lang="es-ES" sz="2000" dirty="0" err="1" smtClean="0"/>
              <a:t>about</a:t>
            </a:r>
            <a:r>
              <a:rPr lang="es-ES" sz="2000" dirty="0" smtClean="0"/>
              <a:t> </a:t>
            </a:r>
            <a:r>
              <a:rPr lang="es-ES" sz="2000" dirty="0" err="1" smtClean="0"/>
              <a:t>the</a:t>
            </a:r>
            <a:r>
              <a:rPr lang="es-ES" sz="2000" dirty="0" smtClean="0"/>
              <a:t> </a:t>
            </a:r>
            <a:r>
              <a:rPr lang="es-ES" sz="2000" dirty="0" err="1" smtClean="0"/>
              <a:t>teaching</a:t>
            </a:r>
            <a:r>
              <a:rPr lang="es-ES" sz="2000" dirty="0" smtClean="0"/>
              <a:t> of a </a:t>
            </a:r>
            <a:r>
              <a:rPr lang="es-ES" sz="2000" dirty="0" err="1" smtClean="0"/>
              <a:t>foreign</a:t>
            </a:r>
            <a:r>
              <a:rPr lang="es-ES" sz="2000" dirty="0" smtClean="0"/>
              <a:t> </a:t>
            </a:r>
            <a:r>
              <a:rPr lang="es-ES" sz="2000" dirty="0" err="1" smtClean="0"/>
              <a:t>language</a:t>
            </a:r>
            <a:r>
              <a:rPr lang="es-ES" sz="2000" dirty="0" smtClean="0"/>
              <a:t>.</a:t>
            </a:r>
            <a:endParaRPr lang="es-ES" sz="2000" dirty="0"/>
          </a:p>
        </p:txBody>
      </p:sp>
    </p:spTree>
    <p:extLst>
      <p:ext uri="{BB962C8B-B14F-4D97-AF65-F5344CB8AC3E}">
        <p14:creationId xmlns:p14="http://schemas.microsoft.com/office/powerpoint/2010/main" xmlns="" val="1263942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SAMPLE 1</a:t>
            </a:r>
            <a:endParaRPr lang="es-ES" dirty="0"/>
          </a:p>
        </p:txBody>
      </p:sp>
      <p:sp>
        <p:nvSpPr>
          <p:cNvPr id="3" name="Rectángulo 2"/>
          <p:cNvSpPr/>
          <p:nvPr/>
        </p:nvSpPr>
        <p:spPr>
          <a:xfrm>
            <a:off x="827584" y="1268760"/>
            <a:ext cx="3600400" cy="3908762"/>
          </a:xfrm>
          <a:prstGeom prst="rect">
            <a:avLst/>
          </a:prstGeom>
        </p:spPr>
        <p:txBody>
          <a:bodyPr wrap="square">
            <a:spAutoFit/>
          </a:bodyPr>
          <a:lstStyle/>
          <a:p>
            <a:endParaRPr lang="en-US" dirty="0" smtClean="0"/>
          </a:p>
          <a:p>
            <a:endParaRPr lang="en-US" dirty="0"/>
          </a:p>
          <a:p>
            <a:endParaRPr lang="en-US" sz="2000" dirty="0" smtClean="0"/>
          </a:p>
          <a:p>
            <a:r>
              <a:rPr lang="en-US" sz="2400" dirty="0">
                <a:solidFill>
                  <a:srgbClr val="FF0000"/>
                </a:solidFill>
              </a:rPr>
              <a:t>20</a:t>
            </a:r>
            <a:r>
              <a:rPr lang="en-US" sz="2400" dirty="0"/>
              <a:t>.the experience is good. But for me is also important the structure that I am going to</a:t>
            </a:r>
            <a:endParaRPr lang="es-CO" sz="2400" dirty="0"/>
          </a:p>
          <a:p>
            <a:r>
              <a:rPr lang="en-US" sz="2400" dirty="0" smtClean="0">
                <a:solidFill>
                  <a:srgbClr val="FF0000"/>
                </a:solidFill>
              </a:rPr>
              <a:t>21</a:t>
            </a:r>
            <a:r>
              <a:rPr lang="en-US" sz="2400" dirty="0" smtClean="0"/>
              <a:t>.teach</a:t>
            </a:r>
            <a:r>
              <a:rPr lang="en-US" sz="2400" dirty="0"/>
              <a:t>, we have to understand the structure, we have to know it perfectly.</a:t>
            </a:r>
            <a:r>
              <a:rPr lang="es-CO" sz="2400" dirty="0"/>
              <a:t> </a:t>
            </a:r>
          </a:p>
        </p:txBody>
      </p:sp>
      <p:sp>
        <p:nvSpPr>
          <p:cNvPr id="4" name="CuadroTexto 3"/>
          <p:cNvSpPr txBox="1"/>
          <p:nvPr/>
        </p:nvSpPr>
        <p:spPr>
          <a:xfrm>
            <a:off x="5076056" y="2852936"/>
            <a:ext cx="2448272" cy="1323439"/>
          </a:xfrm>
          <a:prstGeom prst="rect">
            <a:avLst/>
          </a:prstGeom>
          <a:noFill/>
        </p:spPr>
        <p:txBody>
          <a:bodyPr wrap="square" rtlCol="0">
            <a:spAutoFit/>
          </a:bodyPr>
          <a:lstStyle/>
          <a:p>
            <a:r>
              <a:rPr lang="es-ES" sz="2000" dirty="0" smtClean="0">
                <a:solidFill>
                  <a:srgbClr val="FF0000"/>
                </a:solidFill>
              </a:rPr>
              <a:t>EMERGENT CODE </a:t>
            </a:r>
            <a:r>
              <a:rPr lang="es-ES" sz="2000" dirty="0" err="1" smtClean="0"/>
              <a:t>Belief</a:t>
            </a:r>
            <a:r>
              <a:rPr lang="es-ES" sz="2000" dirty="0" smtClean="0"/>
              <a:t> </a:t>
            </a:r>
            <a:r>
              <a:rPr lang="es-ES" sz="2000" dirty="0" err="1" smtClean="0"/>
              <a:t>about</a:t>
            </a:r>
            <a:r>
              <a:rPr lang="es-ES" sz="2000" dirty="0" smtClean="0"/>
              <a:t> </a:t>
            </a:r>
            <a:r>
              <a:rPr lang="es-ES" sz="2000" dirty="0" err="1" smtClean="0"/>
              <a:t>the</a:t>
            </a:r>
            <a:r>
              <a:rPr lang="es-ES" sz="2000" dirty="0" smtClean="0"/>
              <a:t> </a:t>
            </a:r>
            <a:r>
              <a:rPr lang="es-ES" sz="2000" dirty="0" err="1" smtClean="0"/>
              <a:t>teaching</a:t>
            </a:r>
            <a:r>
              <a:rPr lang="es-ES" sz="2000" dirty="0" smtClean="0"/>
              <a:t> of a </a:t>
            </a:r>
            <a:r>
              <a:rPr lang="es-ES" sz="2000" dirty="0" err="1" smtClean="0"/>
              <a:t>foreign</a:t>
            </a:r>
            <a:r>
              <a:rPr lang="es-ES" sz="2000" dirty="0" smtClean="0"/>
              <a:t> </a:t>
            </a:r>
            <a:r>
              <a:rPr lang="es-ES" sz="2000" dirty="0" err="1" smtClean="0"/>
              <a:t>language</a:t>
            </a:r>
            <a:r>
              <a:rPr lang="es-ES" sz="2000" dirty="0" smtClean="0"/>
              <a:t>.</a:t>
            </a:r>
            <a:endParaRPr lang="es-ES" sz="2000" dirty="0"/>
          </a:p>
        </p:txBody>
      </p:sp>
    </p:spTree>
    <p:extLst>
      <p:ext uri="{BB962C8B-B14F-4D97-AF65-F5344CB8AC3E}">
        <p14:creationId xmlns:p14="http://schemas.microsoft.com/office/powerpoint/2010/main" xmlns="" val="4113228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3600" dirty="0" smtClean="0"/>
              <a:t>RESEARCH QUESTION </a:t>
            </a:r>
            <a:endParaRPr lang="es-CO" sz="3600" dirty="0"/>
          </a:p>
        </p:txBody>
      </p:sp>
      <p:sp>
        <p:nvSpPr>
          <p:cNvPr id="3" name="TextBox 2"/>
          <p:cNvSpPr txBox="1"/>
          <p:nvPr/>
        </p:nvSpPr>
        <p:spPr>
          <a:xfrm>
            <a:off x="1285852" y="2643182"/>
            <a:ext cx="6429420" cy="2585323"/>
          </a:xfrm>
          <a:prstGeom prst="rect">
            <a:avLst/>
          </a:prstGeom>
          <a:noFill/>
        </p:spPr>
        <p:txBody>
          <a:bodyPr wrap="square" rtlCol="0">
            <a:spAutoFit/>
          </a:bodyPr>
          <a:lstStyle/>
          <a:p>
            <a:pPr algn="ctr"/>
            <a:r>
              <a:rPr lang="en-US" sz="3600" dirty="0" smtClean="0"/>
              <a:t>How may a dialogic approach promote self-regulation to develop autonomy in EFL learning?</a:t>
            </a:r>
            <a:endParaRPr lang="es-CO" sz="3600" dirty="0" smtClean="0"/>
          </a:p>
          <a:p>
            <a:endParaRPr lang="es-CO" dirty="0"/>
          </a:p>
        </p:txBody>
      </p:sp>
    </p:spTree>
    <p:extLst>
      <p:ext uri="{BB962C8B-B14F-4D97-AF65-F5344CB8AC3E}">
        <p14:creationId xmlns:p14="http://schemas.microsoft.com/office/powerpoint/2010/main" xmlns="" val="367637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xmlns="" val="2418056073"/>
              </p:ext>
            </p:extLst>
          </p:nvPr>
        </p:nvGraphicFramePr>
        <p:xfrm>
          <a:off x="395537" y="153826"/>
          <a:ext cx="8424935" cy="5507423"/>
        </p:xfrm>
        <a:graphic>
          <a:graphicData uri="http://schemas.openxmlformats.org/drawingml/2006/table">
            <a:tbl>
              <a:tblPr firstRow="1" bandRow="1">
                <a:tableStyleId>{5C22544A-7EE6-4342-B048-85BDC9FD1C3A}</a:tableStyleId>
              </a:tblPr>
              <a:tblGrid>
                <a:gridCol w="607985"/>
                <a:gridCol w="1667238"/>
                <a:gridCol w="3544062"/>
                <a:gridCol w="2605650"/>
              </a:tblGrid>
              <a:tr h="511163">
                <a:tc>
                  <a:txBody>
                    <a:bodyPr/>
                    <a:lstStyle/>
                    <a:p>
                      <a:pPr algn="ctr">
                        <a:lnSpc>
                          <a:spcPct val="115000"/>
                        </a:lnSpc>
                        <a:spcAft>
                          <a:spcPts val="0"/>
                        </a:spcAft>
                      </a:pPr>
                      <a:r>
                        <a:rPr lang="en-US" sz="1600" b="1" dirty="0">
                          <a:effectLst/>
                          <a:latin typeface="Times New Roman"/>
                          <a:ea typeface="Calibri"/>
                          <a:cs typeface="Times New Roman"/>
                        </a:rPr>
                        <a:t>Level</a:t>
                      </a:r>
                      <a:endParaRPr lang="es-ES_tradnl" sz="2400" dirty="0">
                        <a:effectLst/>
                        <a:latin typeface="Calibri"/>
                        <a:ea typeface="ＭＳ 明朝"/>
                        <a:cs typeface="Times New Roman"/>
                      </a:endParaRPr>
                    </a:p>
                  </a:txBody>
                  <a:tcPr marL="44450" marR="44450" marT="0" marB="0"/>
                </a:tc>
                <a:tc>
                  <a:txBody>
                    <a:bodyPr/>
                    <a:lstStyle/>
                    <a:p>
                      <a:pPr algn="ctr">
                        <a:lnSpc>
                          <a:spcPct val="115000"/>
                        </a:lnSpc>
                        <a:spcAft>
                          <a:spcPts val="0"/>
                        </a:spcAft>
                      </a:pPr>
                      <a:r>
                        <a:rPr lang="en-US" sz="1600" b="1">
                          <a:effectLst/>
                          <a:latin typeface="Times New Roman"/>
                          <a:ea typeface="Calibri"/>
                          <a:cs typeface="Times New Roman"/>
                        </a:rPr>
                        <a:t>Learner </a:t>
                      </a:r>
                      <a:endParaRPr lang="es-ES_tradnl" sz="2400">
                        <a:effectLst/>
                        <a:latin typeface="Calibri"/>
                        <a:ea typeface="ＭＳ 明朝"/>
                        <a:cs typeface="Times New Roman"/>
                      </a:endParaRPr>
                    </a:p>
                    <a:p>
                      <a:pPr algn="ctr">
                        <a:lnSpc>
                          <a:spcPct val="115000"/>
                        </a:lnSpc>
                        <a:spcAft>
                          <a:spcPts val="0"/>
                        </a:spcAft>
                      </a:pPr>
                      <a:r>
                        <a:rPr lang="en-US" sz="1600" b="1">
                          <a:effectLst/>
                          <a:latin typeface="Times New Roman"/>
                          <a:ea typeface="Calibri"/>
                          <a:cs typeface="Times New Roman"/>
                        </a:rPr>
                        <a:t> Action</a:t>
                      </a:r>
                      <a:endParaRPr lang="es-ES_tradnl" sz="2400">
                        <a:effectLst/>
                        <a:latin typeface="Calibri"/>
                        <a:ea typeface="ＭＳ 明朝"/>
                        <a:cs typeface="Times New Roman"/>
                      </a:endParaRPr>
                    </a:p>
                  </a:txBody>
                  <a:tcPr marL="44450" marR="44450" marT="0" marB="0"/>
                </a:tc>
                <a:tc>
                  <a:txBody>
                    <a:bodyPr/>
                    <a:lstStyle/>
                    <a:p>
                      <a:pPr algn="ctr">
                        <a:lnSpc>
                          <a:spcPct val="115000"/>
                        </a:lnSpc>
                        <a:spcAft>
                          <a:spcPts val="0"/>
                        </a:spcAft>
                      </a:pPr>
                      <a:r>
                        <a:rPr lang="es-CO" sz="1600" b="1">
                          <a:effectLst/>
                          <a:latin typeface="Times New Roman"/>
                          <a:ea typeface="Calibri"/>
                          <a:cs typeface="Times New Roman"/>
                        </a:rPr>
                        <a:t>Content </a:t>
                      </a:r>
                      <a:endParaRPr lang="es-ES_tradnl" sz="2400">
                        <a:effectLst/>
                        <a:latin typeface="Calibri"/>
                        <a:ea typeface="ＭＳ 明朝"/>
                        <a:cs typeface="Times New Roman"/>
                      </a:endParaRPr>
                    </a:p>
                  </a:txBody>
                  <a:tcPr marL="44450" marR="44450" marT="0" marB="0"/>
                </a:tc>
                <a:tc>
                  <a:txBody>
                    <a:bodyPr/>
                    <a:lstStyle/>
                    <a:p>
                      <a:pPr algn="ctr">
                        <a:lnSpc>
                          <a:spcPct val="115000"/>
                        </a:lnSpc>
                        <a:spcAft>
                          <a:spcPts val="0"/>
                        </a:spcAft>
                      </a:pPr>
                      <a:r>
                        <a:rPr lang="es-CO" sz="1600" b="1">
                          <a:effectLst/>
                          <a:latin typeface="Times New Roman"/>
                          <a:ea typeface="Calibri"/>
                          <a:cs typeface="Times New Roman"/>
                        </a:rPr>
                        <a:t>Process</a:t>
                      </a:r>
                      <a:endParaRPr lang="es-ES_tradnl" sz="2400">
                        <a:effectLst/>
                        <a:latin typeface="Calibri"/>
                        <a:ea typeface="ＭＳ 明朝"/>
                        <a:cs typeface="Times New Roman"/>
                      </a:endParaRPr>
                    </a:p>
                  </a:txBody>
                  <a:tcPr marL="44450" marR="44450" marT="0" marB="0"/>
                </a:tc>
              </a:tr>
              <a:tr h="1277909">
                <a:tc>
                  <a:txBody>
                    <a:bodyPr/>
                    <a:lstStyle/>
                    <a:p>
                      <a:pPr marL="27305" algn="just">
                        <a:lnSpc>
                          <a:spcPct val="115000"/>
                        </a:lnSpc>
                        <a:spcAft>
                          <a:spcPts val="0"/>
                        </a:spcAft>
                      </a:pPr>
                      <a:r>
                        <a:rPr lang="en-US" sz="1600" b="1">
                          <a:effectLst/>
                          <a:latin typeface="Times New Roman"/>
                          <a:ea typeface="Calibri"/>
                          <a:cs typeface="Times New Roman"/>
                        </a:rPr>
                        <a:t>1</a:t>
                      </a:r>
                      <a:endParaRPr lang="es-ES_tradnl" sz="2400">
                        <a:effectLst/>
                        <a:latin typeface="Calibri"/>
                        <a:ea typeface="ＭＳ 明朝"/>
                        <a:cs typeface="Times New Roman"/>
                      </a:endParaRPr>
                    </a:p>
                  </a:txBody>
                  <a:tcPr marL="68580" marR="68580" marT="0" marB="0"/>
                </a:tc>
                <a:tc>
                  <a:txBody>
                    <a:bodyPr/>
                    <a:lstStyle/>
                    <a:p>
                      <a:pPr marL="27305" algn="just">
                        <a:lnSpc>
                          <a:spcPct val="115000"/>
                        </a:lnSpc>
                        <a:spcAft>
                          <a:spcPts val="1000"/>
                        </a:spcAft>
                      </a:pPr>
                      <a:r>
                        <a:rPr lang="en-US" sz="1800" b="1">
                          <a:effectLst/>
                          <a:latin typeface="Times New Roman"/>
                          <a:ea typeface="Calibri"/>
                          <a:cs typeface="Times New Roman"/>
                        </a:rPr>
                        <a:t>Awareness </a:t>
                      </a:r>
                      <a:endParaRPr lang="es-ES_tradnl" sz="2800">
                        <a:effectLst/>
                        <a:latin typeface="Calibri"/>
                        <a:ea typeface="ＭＳ 明朝"/>
                        <a:cs typeface="Times New Roman"/>
                      </a:endParaRPr>
                    </a:p>
                    <a:p>
                      <a:pPr algn="just">
                        <a:lnSpc>
                          <a:spcPct val="115000"/>
                        </a:lnSpc>
                        <a:spcAft>
                          <a:spcPts val="0"/>
                        </a:spcAft>
                      </a:pPr>
                      <a:r>
                        <a:rPr lang="es-CO" sz="1800" b="1">
                          <a:effectLst/>
                          <a:latin typeface="Times New Roman"/>
                          <a:ea typeface="Calibri"/>
                          <a:cs typeface="Times New Roman"/>
                        </a:rPr>
                        <a:t> </a:t>
                      </a:r>
                      <a:endParaRPr lang="es-ES_tradnl" sz="2800">
                        <a:effectLst/>
                        <a:latin typeface="Calibri"/>
                        <a:ea typeface="ＭＳ 明朝"/>
                        <a:cs typeface="Times New Roman"/>
                      </a:endParaRPr>
                    </a:p>
                  </a:txBody>
                  <a:tcPr marL="68580" marR="68580" marT="0" marB="0"/>
                </a:tc>
                <a:tc>
                  <a:txBody>
                    <a:bodyPr/>
                    <a:lstStyle/>
                    <a:p>
                      <a:pPr algn="just">
                        <a:lnSpc>
                          <a:spcPct val="115000"/>
                        </a:lnSpc>
                        <a:spcAft>
                          <a:spcPts val="0"/>
                        </a:spcAft>
                      </a:pPr>
                      <a:r>
                        <a:rPr lang="en-US" sz="1600">
                          <a:effectLst/>
                          <a:latin typeface="Times New Roman"/>
                          <a:ea typeface="Calibri"/>
                          <a:cs typeface="Times New Roman"/>
                        </a:rPr>
                        <a:t>Raising learners’ awareness of </a:t>
                      </a:r>
                      <a:endParaRPr lang="es-ES_tradnl" sz="2400">
                        <a:effectLst/>
                        <a:latin typeface="Calibri"/>
                        <a:ea typeface="ＭＳ 明朝"/>
                        <a:cs typeface="Times New Roman"/>
                      </a:endParaRPr>
                    </a:p>
                    <a:p>
                      <a:pPr algn="just">
                        <a:lnSpc>
                          <a:spcPct val="115000"/>
                        </a:lnSpc>
                        <a:spcAft>
                          <a:spcPts val="0"/>
                        </a:spcAft>
                      </a:pPr>
                      <a:r>
                        <a:rPr lang="en-US" sz="1600">
                          <a:effectLst/>
                          <a:latin typeface="Times New Roman"/>
                          <a:ea typeface="Calibri"/>
                          <a:cs typeface="Times New Roman"/>
                        </a:rPr>
                        <a:t>the pedagogical goals of the materials used</a:t>
                      </a:r>
                      <a:r>
                        <a:rPr lang="en-US" sz="1600" b="1">
                          <a:effectLst/>
                          <a:latin typeface="Times New Roman"/>
                          <a:ea typeface="Calibri"/>
                          <a:cs typeface="Times New Roman"/>
                        </a:rPr>
                        <a:t>.</a:t>
                      </a:r>
                      <a:endParaRPr lang="es-ES_tradnl" sz="2400">
                        <a:effectLst/>
                        <a:latin typeface="Calibri"/>
                        <a:ea typeface="ＭＳ 明朝"/>
                        <a:cs typeface="Times New Roman"/>
                      </a:endParaRPr>
                    </a:p>
                  </a:txBody>
                  <a:tcPr marL="68580" marR="68580" marT="0" marB="0"/>
                </a:tc>
                <a:tc>
                  <a:txBody>
                    <a:bodyPr/>
                    <a:lstStyle/>
                    <a:p>
                      <a:pPr>
                        <a:lnSpc>
                          <a:spcPct val="115000"/>
                        </a:lnSpc>
                        <a:spcAft>
                          <a:spcPts val="0"/>
                        </a:spcAft>
                      </a:pPr>
                      <a:r>
                        <a:rPr lang="en-US" sz="1600" dirty="0">
                          <a:effectLst/>
                          <a:latin typeface="Times New Roman"/>
                          <a:ea typeface="Calibri"/>
                          <a:cs typeface="Times New Roman"/>
                        </a:rPr>
                        <a:t>Learners identify strategy implications of  pedagogical tasks and identify their own </a:t>
                      </a:r>
                      <a:endParaRPr lang="es-ES_tradnl" sz="2400" dirty="0">
                        <a:effectLst/>
                        <a:latin typeface="Calibri"/>
                        <a:ea typeface="ＭＳ 明朝"/>
                        <a:cs typeface="Times New Roman"/>
                      </a:endParaRPr>
                    </a:p>
                    <a:p>
                      <a:pPr>
                        <a:lnSpc>
                          <a:spcPct val="115000"/>
                        </a:lnSpc>
                        <a:spcAft>
                          <a:spcPts val="0"/>
                        </a:spcAft>
                      </a:pPr>
                      <a:r>
                        <a:rPr lang="en-US" sz="1600" dirty="0">
                          <a:effectLst/>
                          <a:latin typeface="Times New Roman"/>
                          <a:ea typeface="Calibri"/>
                          <a:cs typeface="Times New Roman"/>
                        </a:rPr>
                        <a:t>preferred learning styles/strategies.</a:t>
                      </a:r>
                      <a:endParaRPr lang="es-ES_tradnl" sz="2400" dirty="0">
                        <a:effectLst/>
                        <a:latin typeface="Calibri"/>
                        <a:ea typeface="ＭＳ 明朝"/>
                        <a:cs typeface="Times New Roman"/>
                      </a:endParaRPr>
                    </a:p>
                  </a:txBody>
                  <a:tcPr marL="68580" marR="68580" marT="0" marB="0"/>
                </a:tc>
              </a:tr>
              <a:tr h="766745">
                <a:tc>
                  <a:txBody>
                    <a:bodyPr/>
                    <a:lstStyle/>
                    <a:p>
                      <a:pPr marL="27305" algn="just">
                        <a:lnSpc>
                          <a:spcPct val="115000"/>
                        </a:lnSpc>
                        <a:spcAft>
                          <a:spcPts val="0"/>
                        </a:spcAft>
                      </a:pPr>
                      <a:r>
                        <a:rPr lang="en-US" sz="1600" b="1">
                          <a:effectLst/>
                          <a:latin typeface="Times New Roman"/>
                          <a:ea typeface="Calibri"/>
                          <a:cs typeface="Times New Roman"/>
                        </a:rPr>
                        <a:t>2</a:t>
                      </a:r>
                      <a:endParaRPr lang="es-ES_tradnl" sz="2400">
                        <a:effectLst/>
                        <a:latin typeface="Calibri"/>
                        <a:ea typeface="ＭＳ 明朝"/>
                        <a:cs typeface="Times New Roman"/>
                      </a:endParaRPr>
                    </a:p>
                  </a:txBody>
                  <a:tcPr marL="68580" marR="68580" marT="0" marB="0"/>
                </a:tc>
                <a:tc>
                  <a:txBody>
                    <a:bodyPr/>
                    <a:lstStyle/>
                    <a:p>
                      <a:pPr marL="27305" algn="just">
                        <a:lnSpc>
                          <a:spcPct val="115000"/>
                        </a:lnSpc>
                        <a:spcAft>
                          <a:spcPts val="1000"/>
                        </a:spcAft>
                      </a:pPr>
                      <a:r>
                        <a:rPr lang="en-US" sz="1800" b="1">
                          <a:effectLst/>
                          <a:latin typeface="Times New Roman"/>
                          <a:ea typeface="Calibri"/>
                          <a:cs typeface="Times New Roman"/>
                        </a:rPr>
                        <a:t>Involvement </a:t>
                      </a:r>
                      <a:endParaRPr lang="es-ES_tradnl" sz="2800">
                        <a:effectLst/>
                        <a:latin typeface="Calibri"/>
                        <a:ea typeface="ＭＳ 明朝"/>
                        <a:cs typeface="Times New Roman"/>
                      </a:endParaRPr>
                    </a:p>
                    <a:p>
                      <a:pPr algn="just">
                        <a:lnSpc>
                          <a:spcPct val="115000"/>
                        </a:lnSpc>
                        <a:spcAft>
                          <a:spcPts val="0"/>
                        </a:spcAft>
                      </a:pPr>
                      <a:r>
                        <a:rPr lang="es-CO" sz="1800" b="1">
                          <a:effectLst/>
                          <a:latin typeface="Times New Roman"/>
                          <a:ea typeface="Calibri"/>
                          <a:cs typeface="Times New Roman"/>
                        </a:rPr>
                        <a:t> </a:t>
                      </a:r>
                      <a:endParaRPr lang="es-ES_tradnl" sz="2800">
                        <a:effectLst/>
                        <a:latin typeface="Calibri"/>
                        <a:ea typeface="ＭＳ 明朝"/>
                        <a:cs typeface="Times New Roman"/>
                      </a:endParaRPr>
                    </a:p>
                  </a:txBody>
                  <a:tcPr marL="68580" marR="68580" marT="0" marB="0"/>
                </a:tc>
                <a:tc>
                  <a:txBody>
                    <a:bodyPr/>
                    <a:lstStyle/>
                    <a:p>
                      <a:pPr algn="just">
                        <a:lnSpc>
                          <a:spcPct val="115000"/>
                        </a:lnSpc>
                        <a:spcAft>
                          <a:spcPts val="0"/>
                        </a:spcAft>
                      </a:pPr>
                      <a:r>
                        <a:rPr lang="en-US" sz="1600">
                          <a:effectLst/>
                          <a:latin typeface="Times New Roman"/>
                          <a:ea typeface="Calibri"/>
                          <a:cs typeface="Times New Roman"/>
                        </a:rPr>
                        <a:t>Learners are involved in selecting </a:t>
                      </a:r>
                      <a:endParaRPr lang="es-ES_tradnl" sz="2400">
                        <a:effectLst/>
                        <a:latin typeface="Calibri"/>
                        <a:ea typeface="ＭＳ 明朝"/>
                        <a:cs typeface="Times New Roman"/>
                      </a:endParaRPr>
                    </a:p>
                    <a:p>
                      <a:pPr algn="just">
                        <a:lnSpc>
                          <a:spcPct val="115000"/>
                        </a:lnSpc>
                        <a:spcAft>
                          <a:spcPts val="0"/>
                        </a:spcAft>
                      </a:pPr>
                      <a:r>
                        <a:rPr lang="en-US" sz="1600">
                          <a:effectLst/>
                          <a:latin typeface="Times New Roman"/>
                          <a:ea typeface="Calibri"/>
                          <a:cs typeface="Times New Roman"/>
                        </a:rPr>
                        <a:t>their own goals from a list of </a:t>
                      </a:r>
                      <a:endParaRPr lang="es-ES_tradnl" sz="2400">
                        <a:effectLst/>
                        <a:latin typeface="Calibri"/>
                        <a:ea typeface="ＭＳ 明朝"/>
                        <a:cs typeface="Times New Roman"/>
                      </a:endParaRPr>
                    </a:p>
                    <a:p>
                      <a:pPr algn="just">
                        <a:lnSpc>
                          <a:spcPct val="115000"/>
                        </a:lnSpc>
                        <a:spcAft>
                          <a:spcPts val="0"/>
                        </a:spcAft>
                      </a:pPr>
                      <a:r>
                        <a:rPr lang="en-US" sz="1600">
                          <a:effectLst/>
                          <a:latin typeface="Times New Roman"/>
                          <a:ea typeface="Calibri"/>
                          <a:cs typeface="Times New Roman"/>
                        </a:rPr>
                        <a:t>alternatives given.</a:t>
                      </a:r>
                      <a:endParaRPr lang="es-ES_tradnl" sz="2400">
                        <a:effectLst/>
                        <a:latin typeface="Calibri"/>
                        <a:ea typeface="ＭＳ 明朝"/>
                        <a:cs typeface="Times New Roman"/>
                      </a:endParaRPr>
                    </a:p>
                  </a:txBody>
                  <a:tcPr marL="68580" marR="68580" marT="0" marB="0"/>
                </a:tc>
                <a:tc>
                  <a:txBody>
                    <a:bodyPr/>
                    <a:lstStyle/>
                    <a:p>
                      <a:pPr>
                        <a:lnSpc>
                          <a:spcPct val="115000"/>
                        </a:lnSpc>
                        <a:spcAft>
                          <a:spcPts val="0"/>
                        </a:spcAft>
                      </a:pPr>
                      <a:r>
                        <a:rPr lang="en-US" sz="1600">
                          <a:effectLst/>
                          <a:latin typeface="Times New Roman"/>
                          <a:ea typeface="Calibri"/>
                          <a:cs typeface="Times New Roman"/>
                        </a:rPr>
                        <a:t>Learners make choices among a range </a:t>
                      </a:r>
                      <a:endParaRPr lang="es-ES_tradnl" sz="2400">
                        <a:effectLst/>
                        <a:latin typeface="Calibri"/>
                        <a:ea typeface="ＭＳ 明朝"/>
                        <a:cs typeface="Times New Roman"/>
                      </a:endParaRPr>
                    </a:p>
                    <a:p>
                      <a:pPr>
                        <a:lnSpc>
                          <a:spcPct val="115000"/>
                        </a:lnSpc>
                        <a:spcAft>
                          <a:spcPts val="0"/>
                        </a:spcAft>
                      </a:pPr>
                      <a:r>
                        <a:rPr lang="en-US" sz="1600">
                          <a:effectLst/>
                          <a:latin typeface="Times New Roman"/>
                          <a:ea typeface="Calibri"/>
                          <a:cs typeface="Times New Roman"/>
                        </a:rPr>
                        <a:t>of options.</a:t>
                      </a:r>
                      <a:endParaRPr lang="es-ES_tradnl" sz="2400">
                        <a:effectLst/>
                        <a:latin typeface="Calibri"/>
                        <a:ea typeface="ＭＳ 明朝"/>
                        <a:cs typeface="Times New Roman"/>
                      </a:endParaRPr>
                    </a:p>
                  </a:txBody>
                  <a:tcPr marL="68580" marR="68580" marT="0" marB="0"/>
                </a:tc>
              </a:tr>
              <a:tr h="882007">
                <a:tc>
                  <a:txBody>
                    <a:bodyPr/>
                    <a:lstStyle/>
                    <a:p>
                      <a:pPr marL="27305" algn="just">
                        <a:lnSpc>
                          <a:spcPct val="115000"/>
                        </a:lnSpc>
                        <a:spcAft>
                          <a:spcPts val="0"/>
                        </a:spcAft>
                      </a:pPr>
                      <a:r>
                        <a:rPr lang="en-US" sz="1600" b="1">
                          <a:effectLst/>
                          <a:latin typeface="Times New Roman"/>
                          <a:ea typeface="Calibri"/>
                          <a:cs typeface="Times New Roman"/>
                        </a:rPr>
                        <a:t>3</a:t>
                      </a:r>
                      <a:endParaRPr lang="es-ES_tradnl" sz="2400">
                        <a:effectLst/>
                        <a:latin typeface="Calibri"/>
                        <a:ea typeface="ＭＳ 明朝"/>
                        <a:cs typeface="Times New Roman"/>
                      </a:endParaRPr>
                    </a:p>
                  </a:txBody>
                  <a:tcPr marL="68580" marR="68580" marT="0" marB="0">
                    <a:solidFill>
                      <a:srgbClr val="FFFF00"/>
                    </a:solidFill>
                  </a:tcPr>
                </a:tc>
                <a:tc>
                  <a:txBody>
                    <a:bodyPr/>
                    <a:lstStyle/>
                    <a:p>
                      <a:pPr marL="27305" algn="just">
                        <a:lnSpc>
                          <a:spcPct val="115000"/>
                        </a:lnSpc>
                        <a:spcAft>
                          <a:spcPts val="1000"/>
                        </a:spcAft>
                      </a:pPr>
                      <a:r>
                        <a:rPr lang="en-US" sz="1800" b="1">
                          <a:effectLst/>
                          <a:latin typeface="Times New Roman"/>
                          <a:ea typeface="Calibri"/>
                          <a:cs typeface="Times New Roman"/>
                        </a:rPr>
                        <a:t>Intervention </a:t>
                      </a:r>
                      <a:endParaRPr lang="es-ES_tradnl" sz="2800">
                        <a:effectLst/>
                        <a:latin typeface="Calibri"/>
                        <a:ea typeface="ＭＳ 明朝"/>
                        <a:cs typeface="Times New Roman"/>
                      </a:endParaRPr>
                    </a:p>
                    <a:p>
                      <a:pPr algn="just">
                        <a:lnSpc>
                          <a:spcPct val="115000"/>
                        </a:lnSpc>
                        <a:spcAft>
                          <a:spcPts val="0"/>
                        </a:spcAft>
                      </a:pPr>
                      <a:r>
                        <a:rPr lang="es-CO" sz="1800" b="1">
                          <a:effectLst/>
                          <a:latin typeface="Times New Roman"/>
                          <a:ea typeface="Calibri"/>
                          <a:cs typeface="Times New Roman"/>
                        </a:rPr>
                        <a:t> </a:t>
                      </a:r>
                      <a:endParaRPr lang="es-ES_tradnl" sz="2800">
                        <a:effectLst/>
                        <a:latin typeface="Calibri"/>
                        <a:ea typeface="ＭＳ 明朝"/>
                        <a:cs typeface="Times New Roman"/>
                      </a:endParaRPr>
                    </a:p>
                  </a:txBody>
                  <a:tcPr marL="68580" marR="68580" marT="0" marB="0">
                    <a:solidFill>
                      <a:srgbClr val="FFFF00"/>
                    </a:solidFill>
                  </a:tcPr>
                </a:tc>
                <a:tc>
                  <a:txBody>
                    <a:bodyPr/>
                    <a:lstStyle/>
                    <a:p>
                      <a:pPr algn="just">
                        <a:lnSpc>
                          <a:spcPct val="115000"/>
                        </a:lnSpc>
                        <a:spcAft>
                          <a:spcPts val="0"/>
                        </a:spcAft>
                      </a:pPr>
                      <a:r>
                        <a:rPr lang="es-CO" sz="1600">
                          <a:effectLst/>
                          <a:latin typeface="Calibri"/>
                          <a:ea typeface="ＭＳ 明朝"/>
                          <a:cs typeface="Times New Roman"/>
                        </a:rPr>
                        <a:t> </a:t>
                      </a:r>
                      <a:r>
                        <a:rPr lang="en-US" sz="1600">
                          <a:effectLst/>
                          <a:latin typeface="Times New Roman"/>
                          <a:ea typeface="Calibri"/>
                          <a:cs typeface="Times New Roman"/>
                        </a:rPr>
                        <a:t>Learners take part in modifying and </a:t>
                      </a:r>
                      <a:endParaRPr lang="es-ES_tradnl" sz="2400">
                        <a:effectLst/>
                        <a:latin typeface="Calibri"/>
                        <a:ea typeface="ＭＳ 明朝"/>
                        <a:cs typeface="Times New Roman"/>
                      </a:endParaRPr>
                    </a:p>
                    <a:p>
                      <a:pPr algn="just">
                        <a:lnSpc>
                          <a:spcPct val="115000"/>
                        </a:lnSpc>
                        <a:spcAft>
                          <a:spcPts val="0"/>
                        </a:spcAft>
                      </a:pPr>
                      <a:r>
                        <a:rPr lang="en-US" sz="1600">
                          <a:effectLst/>
                          <a:latin typeface="Times New Roman"/>
                          <a:ea typeface="Calibri"/>
                          <a:cs typeface="Times New Roman"/>
                        </a:rPr>
                        <a:t>adapting the goals and content of </a:t>
                      </a:r>
                      <a:endParaRPr lang="es-ES_tradnl" sz="2400">
                        <a:effectLst/>
                        <a:latin typeface="Calibri"/>
                        <a:ea typeface="ＭＳ 明朝"/>
                        <a:cs typeface="Times New Roman"/>
                      </a:endParaRPr>
                    </a:p>
                    <a:p>
                      <a:pPr algn="just">
                        <a:lnSpc>
                          <a:spcPct val="115000"/>
                        </a:lnSpc>
                        <a:spcAft>
                          <a:spcPts val="0"/>
                        </a:spcAft>
                      </a:pPr>
                      <a:r>
                        <a:rPr lang="en-US" sz="1600">
                          <a:effectLst/>
                          <a:latin typeface="Times New Roman"/>
                          <a:ea typeface="Calibri"/>
                          <a:cs typeface="Times New Roman"/>
                        </a:rPr>
                        <a:t>the program.</a:t>
                      </a:r>
                      <a:r>
                        <a:rPr lang="en-US" sz="1600" b="1">
                          <a:effectLst/>
                          <a:latin typeface="Times New Roman"/>
                          <a:ea typeface="Calibri"/>
                          <a:cs typeface="Times New Roman"/>
                        </a:rPr>
                        <a:t> </a:t>
                      </a:r>
                      <a:endParaRPr lang="es-ES_tradnl" sz="2400">
                        <a:effectLst/>
                        <a:latin typeface="Calibri"/>
                        <a:ea typeface="ＭＳ 明朝"/>
                        <a:cs typeface="Times New Roman"/>
                      </a:endParaRPr>
                    </a:p>
                  </a:txBody>
                  <a:tcPr marL="68580" marR="68580" marT="0" marB="0">
                    <a:solidFill>
                      <a:srgbClr val="FFFF00"/>
                    </a:solidFill>
                  </a:tcPr>
                </a:tc>
                <a:tc>
                  <a:txBody>
                    <a:bodyPr/>
                    <a:lstStyle/>
                    <a:p>
                      <a:pPr>
                        <a:lnSpc>
                          <a:spcPct val="115000"/>
                        </a:lnSpc>
                        <a:spcAft>
                          <a:spcPts val="0"/>
                        </a:spcAft>
                      </a:pPr>
                      <a:r>
                        <a:rPr lang="en-US" sz="1600" dirty="0">
                          <a:effectLst/>
                          <a:latin typeface="Times New Roman"/>
                          <a:ea typeface="Calibri"/>
                          <a:cs typeface="Times New Roman"/>
                        </a:rPr>
                        <a:t>Learners adapt tasks</a:t>
                      </a:r>
                      <a:endParaRPr lang="es-ES_tradnl" sz="2400" dirty="0">
                        <a:effectLst/>
                        <a:latin typeface="Calibri"/>
                        <a:ea typeface="ＭＳ 明朝"/>
                        <a:cs typeface="Times New Roman"/>
                      </a:endParaRPr>
                    </a:p>
                  </a:txBody>
                  <a:tcPr marL="68580" marR="68580" marT="0" marB="0">
                    <a:solidFill>
                      <a:srgbClr val="FFFF00"/>
                    </a:solidFill>
                  </a:tcPr>
                </a:tc>
              </a:tr>
              <a:tr h="766745">
                <a:tc>
                  <a:txBody>
                    <a:bodyPr/>
                    <a:lstStyle/>
                    <a:p>
                      <a:pPr marL="27305" algn="just">
                        <a:lnSpc>
                          <a:spcPct val="115000"/>
                        </a:lnSpc>
                        <a:spcAft>
                          <a:spcPts val="0"/>
                        </a:spcAft>
                      </a:pPr>
                      <a:r>
                        <a:rPr lang="en-US" sz="1600" b="1">
                          <a:effectLst/>
                          <a:latin typeface="Times New Roman"/>
                          <a:ea typeface="Calibri"/>
                          <a:cs typeface="Times New Roman"/>
                        </a:rPr>
                        <a:t>4</a:t>
                      </a:r>
                      <a:endParaRPr lang="es-ES_tradnl" sz="2400">
                        <a:effectLst/>
                        <a:latin typeface="Calibri"/>
                        <a:ea typeface="ＭＳ 明朝"/>
                        <a:cs typeface="Times New Roman"/>
                      </a:endParaRPr>
                    </a:p>
                  </a:txBody>
                  <a:tcPr marL="68580" marR="68580" marT="0" marB="0"/>
                </a:tc>
                <a:tc>
                  <a:txBody>
                    <a:bodyPr/>
                    <a:lstStyle/>
                    <a:p>
                      <a:pPr marL="27305" algn="just">
                        <a:lnSpc>
                          <a:spcPct val="115000"/>
                        </a:lnSpc>
                        <a:spcAft>
                          <a:spcPts val="1000"/>
                        </a:spcAft>
                      </a:pPr>
                      <a:r>
                        <a:rPr lang="en-US" sz="1800" b="1" dirty="0">
                          <a:effectLst/>
                          <a:latin typeface="Times New Roman"/>
                          <a:ea typeface="Calibri"/>
                          <a:cs typeface="Times New Roman"/>
                        </a:rPr>
                        <a:t>Creation</a:t>
                      </a:r>
                      <a:endParaRPr lang="es-ES_tradnl" sz="2800" dirty="0">
                        <a:effectLst/>
                        <a:latin typeface="Calibri"/>
                        <a:ea typeface="ＭＳ 明朝"/>
                        <a:cs typeface="Times New Roman"/>
                      </a:endParaRPr>
                    </a:p>
                  </a:txBody>
                  <a:tcPr marL="68580" marR="68580" marT="0" marB="0"/>
                </a:tc>
                <a:tc>
                  <a:txBody>
                    <a:bodyPr/>
                    <a:lstStyle/>
                    <a:p>
                      <a:pPr algn="just">
                        <a:lnSpc>
                          <a:spcPct val="115000"/>
                        </a:lnSpc>
                        <a:spcAft>
                          <a:spcPts val="0"/>
                        </a:spcAft>
                      </a:pPr>
                      <a:r>
                        <a:rPr lang="en-US" sz="1600">
                          <a:effectLst/>
                          <a:latin typeface="Times New Roman"/>
                          <a:ea typeface="Calibri"/>
                          <a:cs typeface="Times New Roman"/>
                        </a:rPr>
                        <a:t>Learners create their own goals </a:t>
                      </a:r>
                      <a:endParaRPr lang="es-ES_tradnl" sz="2400">
                        <a:effectLst/>
                        <a:latin typeface="Calibri"/>
                        <a:ea typeface="ＭＳ 明朝"/>
                        <a:cs typeface="Times New Roman"/>
                      </a:endParaRPr>
                    </a:p>
                    <a:p>
                      <a:pPr algn="just">
                        <a:lnSpc>
                          <a:spcPct val="115000"/>
                        </a:lnSpc>
                        <a:spcAft>
                          <a:spcPts val="0"/>
                        </a:spcAft>
                      </a:pPr>
                      <a:r>
                        <a:rPr lang="en-US" sz="1600">
                          <a:effectLst/>
                          <a:latin typeface="Times New Roman"/>
                          <a:ea typeface="Calibri"/>
                          <a:cs typeface="Times New Roman"/>
                        </a:rPr>
                        <a:t>and objectives.</a:t>
                      </a:r>
                      <a:endParaRPr lang="es-ES_tradnl" sz="2400">
                        <a:effectLst/>
                        <a:latin typeface="Calibri"/>
                        <a:ea typeface="ＭＳ 明朝"/>
                        <a:cs typeface="Times New Roman"/>
                      </a:endParaRPr>
                    </a:p>
                  </a:txBody>
                  <a:tcPr marL="68580" marR="68580" marT="0" marB="0"/>
                </a:tc>
                <a:tc>
                  <a:txBody>
                    <a:bodyPr/>
                    <a:lstStyle/>
                    <a:p>
                      <a:pPr>
                        <a:lnSpc>
                          <a:spcPct val="115000"/>
                        </a:lnSpc>
                        <a:spcAft>
                          <a:spcPts val="0"/>
                        </a:spcAft>
                      </a:pPr>
                      <a:r>
                        <a:rPr lang="en-US" sz="1600">
                          <a:effectLst/>
                          <a:latin typeface="Times New Roman"/>
                          <a:ea typeface="Calibri"/>
                          <a:cs typeface="Times New Roman"/>
                        </a:rPr>
                        <a:t>Learners create their own goals </a:t>
                      </a:r>
                      <a:endParaRPr lang="es-ES_tradnl" sz="2400">
                        <a:effectLst/>
                        <a:latin typeface="Calibri"/>
                        <a:ea typeface="ＭＳ 明朝"/>
                        <a:cs typeface="Times New Roman"/>
                      </a:endParaRPr>
                    </a:p>
                    <a:p>
                      <a:pPr>
                        <a:lnSpc>
                          <a:spcPct val="115000"/>
                        </a:lnSpc>
                        <a:spcAft>
                          <a:spcPts val="0"/>
                        </a:spcAft>
                      </a:pPr>
                      <a:r>
                        <a:rPr lang="en-US" sz="1600">
                          <a:effectLst/>
                          <a:latin typeface="Times New Roman"/>
                          <a:ea typeface="Calibri"/>
                          <a:cs typeface="Times New Roman"/>
                        </a:rPr>
                        <a:t>tasks.</a:t>
                      </a:r>
                      <a:endParaRPr lang="es-ES_tradnl" sz="2400">
                        <a:effectLst/>
                        <a:latin typeface="Calibri"/>
                        <a:ea typeface="ＭＳ 明朝"/>
                        <a:cs typeface="Times New Roman"/>
                      </a:endParaRPr>
                    </a:p>
                  </a:txBody>
                  <a:tcPr marL="68580" marR="68580" marT="0" marB="0"/>
                </a:tc>
              </a:tr>
              <a:tr h="980008">
                <a:tc>
                  <a:txBody>
                    <a:bodyPr/>
                    <a:lstStyle/>
                    <a:p>
                      <a:pPr marL="27305" algn="just">
                        <a:lnSpc>
                          <a:spcPct val="115000"/>
                        </a:lnSpc>
                        <a:spcAft>
                          <a:spcPts val="0"/>
                        </a:spcAft>
                      </a:pPr>
                      <a:r>
                        <a:rPr lang="en-US" sz="1800" b="1">
                          <a:effectLst/>
                          <a:latin typeface="Times New Roman"/>
                          <a:ea typeface="Calibri"/>
                          <a:cs typeface="Times New Roman"/>
                        </a:rPr>
                        <a:t>5</a:t>
                      </a:r>
                      <a:endParaRPr lang="es-ES_tradnl" sz="2400">
                        <a:effectLst/>
                        <a:latin typeface="Calibri"/>
                        <a:ea typeface="ＭＳ 明朝"/>
                        <a:cs typeface="Times New Roman"/>
                      </a:endParaRPr>
                    </a:p>
                  </a:txBody>
                  <a:tcPr marL="68580" marR="68580" marT="0" marB="0"/>
                </a:tc>
                <a:tc>
                  <a:txBody>
                    <a:bodyPr/>
                    <a:lstStyle/>
                    <a:p>
                      <a:pPr marL="27305" algn="just">
                        <a:lnSpc>
                          <a:spcPct val="115000"/>
                        </a:lnSpc>
                        <a:spcAft>
                          <a:spcPts val="1000"/>
                        </a:spcAft>
                      </a:pPr>
                      <a:r>
                        <a:rPr lang="en-US" sz="1800" b="1" dirty="0">
                          <a:effectLst/>
                          <a:latin typeface="Times New Roman"/>
                          <a:ea typeface="Calibri"/>
                          <a:cs typeface="Times New Roman"/>
                        </a:rPr>
                        <a:t>Transcendence</a:t>
                      </a:r>
                      <a:endParaRPr lang="es-ES_tradnl" sz="2400" dirty="0">
                        <a:effectLst/>
                        <a:latin typeface="Calibri"/>
                        <a:ea typeface="ＭＳ 明朝"/>
                        <a:cs typeface="Times New Roman"/>
                      </a:endParaRPr>
                    </a:p>
                  </a:txBody>
                  <a:tcPr marL="68580" marR="68580" marT="0" marB="0"/>
                </a:tc>
                <a:tc>
                  <a:txBody>
                    <a:bodyPr/>
                    <a:lstStyle/>
                    <a:p>
                      <a:pPr algn="just">
                        <a:lnSpc>
                          <a:spcPct val="115000"/>
                        </a:lnSpc>
                        <a:spcAft>
                          <a:spcPts val="0"/>
                        </a:spcAft>
                      </a:pPr>
                      <a:r>
                        <a:rPr lang="en-US" sz="1800">
                          <a:effectLst/>
                          <a:latin typeface="Times New Roman"/>
                          <a:ea typeface="Calibri"/>
                          <a:cs typeface="Times New Roman"/>
                        </a:rPr>
                        <a:t>Learners go beyond the classroom and make links between what they learn in class and the outside world.</a:t>
                      </a:r>
                      <a:endParaRPr lang="es-ES_tradnl" sz="2400">
                        <a:effectLst/>
                        <a:latin typeface="Calibri"/>
                        <a:ea typeface="ＭＳ 明朝"/>
                        <a:cs typeface="Times New Roman"/>
                      </a:endParaRPr>
                    </a:p>
                  </a:txBody>
                  <a:tcPr marL="68580" marR="68580" marT="0" marB="0"/>
                </a:tc>
                <a:tc>
                  <a:txBody>
                    <a:bodyPr/>
                    <a:lstStyle/>
                    <a:p>
                      <a:pPr>
                        <a:lnSpc>
                          <a:spcPct val="115000"/>
                        </a:lnSpc>
                        <a:spcAft>
                          <a:spcPts val="0"/>
                        </a:spcAft>
                      </a:pPr>
                      <a:r>
                        <a:rPr lang="en-US" sz="1800" dirty="0">
                          <a:effectLst/>
                          <a:latin typeface="Times New Roman"/>
                          <a:ea typeface="Calibri"/>
                          <a:cs typeface="Times New Roman"/>
                        </a:rPr>
                        <a:t>Learners become teachers and </a:t>
                      </a:r>
                      <a:endParaRPr lang="es-ES_tradnl" sz="2400" dirty="0">
                        <a:effectLst/>
                        <a:latin typeface="Calibri"/>
                        <a:ea typeface="ＭＳ 明朝"/>
                        <a:cs typeface="Times New Roman"/>
                      </a:endParaRPr>
                    </a:p>
                    <a:p>
                      <a:pPr>
                        <a:lnSpc>
                          <a:spcPct val="115000"/>
                        </a:lnSpc>
                        <a:spcAft>
                          <a:spcPts val="0"/>
                        </a:spcAft>
                      </a:pPr>
                      <a:r>
                        <a:rPr lang="en-US" sz="1800" dirty="0">
                          <a:effectLst/>
                          <a:latin typeface="Times New Roman"/>
                          <a:ea typeface="Calibri"/>
                          <a:cs typeface="Times New Roman"/>
                        </a:rPr>
                        <a:t>researchers</a:t>
                      </a:r>
                      <a:r>
                        <a:rPr lang="en-US" sz="1800" b="1" dirty="0">
                          <a:effectLst/>
                          <a:latin typeface="Times New Roman"/>
                          <a:ea typeface="Calibri"/>
                          <a:cs typeface="Times New Roman"/>
                        </a:rPr>
                        <a:t>.</a:t>
                      </a:r>
                      <a:endParaRPr lang="es-ES_tradnl" sz="2400" dirty="0">
                        <a:effectLst/>
                        <a:latin typeface="Calibri"/>
                        <a:ea typeface="ＭＳ 明朝"/>
                        <a:cs typeface="Times New Roman"/>
                      </a:endParaRPr>
                    </a:p>
                  </a:txBody>
                  <a:tcPr marL="68580" marR="68580" marT="0" marB="0"/>
                </a:tc>
              </a:tr>
            </a:tbl>
          </a:graphicData>
        </a:graphic>
      </p:graphicFrame>
      <p:sp>
        <p:nvSpPr>
          <p:cNvPr id="7" name="Rectángulo 6"/>
          <p:cNvSpPr/>
          <p:nvPr/>
        </p:nvSpPr>
        <p:spPr>
          <a:xfrm>
            <a:off x="251520" y="5805264"/>
            <a:ext cx="8748464" cy="923330"/>
          </a:xfrm>
          <a:prstGeom prst="rect">
            <a:avLst/>
          </a:prstGeom>
        </p:spPr>
        <p:txBody>
          <a:bodyPr wrap="square">
            <a:spAutoFit/>
          </a:bodyPr>
          <a:lstStyle/>
          <a:p>
            <a:pPr algn="ctr"/>
            <a:r>
              <a:rPr lang="en-US" dirty="0" err="1"/>
              <a:t>Nunan's</a:t>
            </a:r>
            <a:r>
              <a:rPr lang="en-US" dirty="0"/>
              <a:t> Model of autonomy. </a:t>
            </a:r>
            <a:r>
              <a:rPr lang="en-US" dirty="0" err="1"/>
              <a:t>Nunan</a:t>
            </a:r>
            <a:r>
              <a:rPr lang="en-US" dirty="0"/>
              <a:t>, D. (1997). Designing and adapting materials to </a:t>
            </a:r>
            <a:endParaRPr lang="es-ES_tradnl" dirty="0"/>
          </a:p>
          <a:p>
            <a:pPr algn="ctr"/>
            <a:r>
              <a:rPr lang="en-US" dirty="0"/>
              <a:t>encourage learner autonomy.  In P. Benson &amp; P. </a:t>
            </a:r>
            <a:r>
              <a:rPr lang="en-US" dirty="0" err="1"/>
              <a:t>Voller</a:t>
            </a:r>
            <a:r>
              <a:rPr lang="en-US" dirty="0"/>
              <a:t> (Eds.)  Autonomy </a:t>
            </a:r>
            <a:r>
              <a:rPr lang="en-US" dirty="0" smtClean="0"/>
              <a:t>and independence </a:t>
            </a:r>
            <a:r>
              <a:rPr lang="en-US" dirty="0"/>
              <a:t>in language learning (pp. 192-203). London: Longman.</a:t>
            </a:r>
            <a:endParaRPr lang="es-ES_tradnl" dirty="0"/>
          </a:p>
        </p:txBody>
      </p:sp>
    </p:spTree>
    <p:extLst>
      <p:ext uri="{BB962C8B-B14F-4D97-AF65-F5344CB8AC3E}">
        <p14:creationId xmlns:p14="http://schemas.microsoft.com/office/powerpoint/2010/main" xmlns="" val="54608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988840"/>
            <a:ext cx="8640960" cy="4680520"/>
          </a:xfrm>
        </p:spPr>
        <p:txBody>
          <a:bodyPr>
            <a:normAutofit/>
          </a:bodyPr>
          <a:lstStyle/>
          <a:p>
            <a:r>
              <a:rPr lang="en-US" sz="2600" dirty="0">
                <a:solidFill>
                  <a:schemeClr val="tx1"/>
                </a:solidFill>
              </a:rPr>
              <a:t>Learners </a:t>
            </a:r>
            <a:r>
              <a:rPr lang="en-US" sz="2600" dirty="0" smtClean="0">
                <a:solidFill>
                  <a:schemeClr val="tx1"/>
                </a:solidFill>
              </a:rPr>
              <a:t>do not use </a:t>
            </a:r>
            <a:r>
              <a:rPr lang="en-US" sz="2600" dirty="0">
                <a:solidFill>
                  <a:schemeClr val="tx1"/>
                </a:solidFill>
              </a:rPr>
              <a:t>English materials </a:t>
            </a:r>
            <a:r>
              <a:rPr lang="en-US" sz="2600" dirty="0" smtClean="0">
                <a:solidFill>
                  <a:schemeClr val="tx1"/>
                </a:solidFill>
              </a:rPr>
              <a:t>outside </a:t>
            </a:r>
            <a:r>
              <a:rPr lang="en-US" sz="2600" dirty="0">
                <a:solidFill>
                  <a:schemeClr val="tx1"/>
                </a:solidFill>
              </a:rPr>
              <a:t>of the </a:t>
            </a:r>
            <a:r>
              <a:rPr lang="en-US" sz="2600" dirty="0" smtClean="0">
                <a:solidFill>
                  <a:schemeClr val="tx1"/>
                </a:solidFill>
              </a:rPr>
              <a:t>classroom.  </a:t>
            </a:r>
            <a:r>
              <a:rPr lang="en-US" sz="2600" dirty="0" smtClean="0"/>
              <a:t>Learning pathways are not identified by the students nor the teachers to promote autonomy </a:t>
            </a:r>
            <a:r>
              <a:rPr lang="en-US" sz="2600" dirty="0" smtClean="0">
                <a:solidFill>
                  <a:schemeClr val="tx1"/>
                </a:solidFill>
              </a:rPr>
              <a:t> </a:t>
            </a:r>
            <a:r>
              <a:rPr lang="en-US" sz="2600" dirty="0">
                <a:solidFill>
                  <a:schemeClr val="tx1"/>
                </a:solidFill>
              </a:rPr>
              <a:t>(</a:t>
            </a:r>
            <a:r>
              <a:rPr lang="en-US" dirty="0" smtClean="0">
                <a:solidFill>
                  <a:schemeClr val="tx1"/>
                </a:solidFill>
              </a:rPr>
              <a:t>Zorro et al, </a:t>
            </a:r>
            <a:r>
              <a:rPr lang="en-US" dirty="0">
                <a:solidFill>
                  <a:schemeClr val="tx1"/>
                </a:solidFill>
              </a:rPr>
              <a:t>2004</a:t>
            </a:r>
            <a:r>
              <a:rPr lang="en-US" sz="2600" dirty="0" smtClean="0">
                <a:solidFill>
                  <a:schemeClr val="tx1"/>
                </a:solidFill>
              </a:rPr>
              <a:t>),</a:t>
            </a:r>
          </a:p>
          <a:p>
            <a:r>
              <a:rPr lang="en-US" sz="2600" dirty="0" smtClean="0"/>
              <a:t>Professors do not  seem to promote </a:t>
            </a:r>
            <a:r>
              <a:rPr lang="en-US" sz="2600" dirty="0"/>
              <a:t>autonomous learning processes </a:t>
            </a:r>
            <a:r>
              <a:rPr lang="en-US" sz="2600" dirty="0" smtClean="0"/>
              <a:t>(</a:t>
            </a:r>
            <a:r>
              <a:rPr lang="en-US" dirty="0" smtClean="0"/>
              <a:t>Zorro et al, 2007</a:t>
            </a:r>
            <a:r>
              <a:rPr lang="en-US" sz="2600" dirty="0" smtClean="0"/>
              <a:t>),</a:t>
            </a:r>
          </a:p>
          <a:p>
            <a:r>
              <a:rPr lang="en-US" sz="2600" dirty="0" smtClean="0"/>
              <a:t>Learning and teaching worksheets are not enough to supply students needs (</a:t>
            </a:r>
            <a:r>
              <a:rPr lang="en-US" dirty="0" smtClean="0"/>
              <a:t>Zorro et al, 2007b</a:t>
            </a:r>
            <a:r>
              <a:rPr lang="en-US" sz="2600" dirty="0" smtClean="0"/>
              <a:t>),</a:t>
            </a:r>
          </a:p>
          <a:p>
            <a:r>
              <a:rPr lang="en-US" sz="2600" dirty="0" smtClean="0"/>
              <a:t>There </a:t>
            </a:r>
            <a:r>
              <a:rPr lang="en-US" sz="2600" dirty="0"/>
              <a:t>is a need of </a:t>
            </a:r>
            <a:r>
              <a:rPr lang="en-US" sz="2600" dirty="0" smtClean="0"/>
              <a:t>self-access centers </a:t>
            </a:r>
            <a:r>
              <a:rPr lang="en-US" sz="2600" dirty="0"/>
              <a:t>that </a:t>
            </a:r>
            <a:r>
              <a:rPr lang="en-US" sz="2600" dirty="0" smtClean="0"/>
              <a:t>help learners cope with their needs and interests (</a:t>
            </a:r>
            <a:r>
              <a:rPr lang="en-US" dirty="0" smtClean="0"/>
              <a:t>Zorro et al, 2012</a:t>
            </a:r>
            <a:r>
              <a:rPr lang="en-US" sz="2600" dirty="0" smtClean="0"/>
              <a:t>).</a:t>
            </a:r>
          </a:p>
          <a:p>
            <a:endParaRPr lang="es-ES_tradnl" sz="2800" dirty="0"/>
          </a:p>
        </p:txBody>
      </p:sp>
      <p:sp>
        <p:nvSpPr>
          <p:cNvPr id="2" name="1 Título"/>
          <p:cNvSpPr>
            <a:spLocks noGrp="1"/>
          </p:cNvSpPr>
          <p:nvPr>
            <p:ph type="title"/>
          </p:nvPr>
        </p:nvSpPr>
        <p:spPr/>
        <p:txBody>
          <a:bodyPr/>
          <a:lstStyle/>
          <a:p>
            <a:r>
              <a:rPr lang="en-US" sz="2800" dirty="0" smtClean="0"/>
              <a:t/>
            </a:r>
            <a:br>
              <a:rPr lang="en-US" sz="2800" dirty="0" smtClean="0"/>
            </a:br>
            <a:r>
              <a:rPr lang="en-US" sz="2800" dirty="0" smtClean="0"/>
              <a:t> EVIDENCE OF THE PROBLEM (The Researcher’s experience)</a:t>
            </a:r>
            <a:r>
              <a:rPr lang="es-ES_tradnl" sz="4000" dirty="0"/>
              <a:t/>
            </a:r>
            <a:br>
              <a:rPr lang="es-ES_tradnl" sz="4000" dirty="0"/>
            </a:br>
            <a:endParaRPr lang="es-ES" sz="4000" dirty="0"/>
          </a:p>
        </p:txBody>
      </p:sp>
    </p:spTree>
    <p:extLst>
      <p:ext uri="{BB962C8B-B14F-4D97-AF65-F5344CB8AC3E}">
        <p14:creationId xmlns:p14="http://schemas.microsoft.com/office/powerpoint/2010/main" xmlns="" val="1826333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Triangulated Findings</a:t>
            </a:r>
            <a:endParaRPr lang="es-CO" dirty="0"/>
          </a:p>
        </p:txBody>
      </p:sp>
      <p:pic>
        <p:nvPicPr>
          <p:cNvPr id="3" name="Picture 2"/>
          <p:cNvPicPr/>
          <p:nvPr/>
        </p:nvPicPr>
        <p:blipFill>
          <a:blip r:embed="rId2" cstate="print"/>
          <a:srcRect l="905" t="13949" r="42747" b="14130"/>
          <a:stretch>
            <a:fillRect/>
          </a:stretch>
        </p:blipFill>
        <p:spPr bwMode="auto">
          <a:xfrm>
            <a:off x="755576" y="1700808"/>
            <a:ext cx="7128792"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2348880"/>
            <a:ext cx="7200800" cy="2923877"/>
          </a:xfrm>
          <a:prstGeom prst="rect">
            <a:avLst/>
          </a:prstGeom>
          <a:noFill/>
          <a:ln>
            <a:solidFill>
              <a:schemeClr val="tx1"/>
            </a:solidFill>
          </a:ln>
        </p:spPr>
        <p:txBody>
          <a:bodyPr wrap="square">
            <a:spAutoFit/>
          </a:bodyPr>
          <a:lstStyle/>
          <a:p>
            <a:pPr algn="ctr">
              <a:defRPr/>
            </a:pPr>
            <a:r>
              <a:rPr lang="es-ES" sz="6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a:t>
            </a:r>
            <a:endParaRPr lang="es-E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es-E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Imelda Zorro</a:t>
            </a:r>
          </a:p>
          <a:p>
            <a:pPr algn="ctr">
              <a:defRPr/>
            </a:pPr>
            <a:r>
              <a:rPr lang="es-E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imeldazorro@yahoo.es</a:t>
            </a:r>
            <a:endParaRPr lang="es-E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defRPr/>
            </a:pPr>
            <a:endParaRPr lang="es-CO" sz="4400" dirty="0">
              <a:latin typeface="Arial" pitchFamily="34" charset="0"/>
            </a:endParaRPr>
          </a:p>
        </p:txBody>
      </p:sp>
    </p:spTree>
    <p:extLst>
      <p:ext uri="{BB962C8B-B14F-4D97-AF65-F5344CB8AC3E}">
        <p14:creationId xmlns:p14="http://schemas.microsoft.com/office/powerpoint/2010/main" xmlns="" val="1753409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3" y="2248347"/>
            <a:ext cx="8784976" cy="4493021"/>
          </a:xfrm>
        </p:spPr>
        <p:txBody>
          <a:bodyPr>
            <a:normAutofit fontScale="77500" lnSpcReduction="20000"/>
          </a:bodyPr>
          <a:lstStyle/>
          <a:p>
            <a:r>
              <a:rPr lang="es-ES" dirty="0" err="1" smtClean="0"/>
              <a:t>Bakhtin</a:t>
            </a:r>
            <a:r>
              <a:rPr lang="es-ES" dirty="0" smtClean="0"/>
              <a:t>, M.  Las Ideas Principales de http://mirzan.tumblr.com/post/1456184946/ideas-principales-de-mijail-bajtin</a:t>
            </a:r>
          </a:p>
          <a:p>
            <a:r>
              <a:rPr lang="es-ES" dirty="0" smtClean="0"/>
              <a:t>Calero</a:t>
            </a:r>
            <a:r>
              <a:rPr lang="es-ES" dirty="0"/>
              <a:t>, P. (2011) Aprendizajes sin Límites. Constructivismo. </a:t>
            </a:r>
            <a:r>
              <a:rPr lang="es-ES" dirty="0" err="1"/>
              <a:t>Alfaomega</a:t>
            </a:r>
            <a:r>
              <a:rPr lang="es-ES" dirty="0"/>
              <a:t> grupo    editor, México.</a:t>
            </a:r>
            <a:endParaRPr lang="es-CO" dirty="0"/>
          </a:p>
          <a:p>
            <a:r>
              <a:rPr lang="es-ES" dirty="0"/>
              <a:t>Consejo Nacional de Evaluación y de Acreditación de la Educación Superior,   estructura, políticas, estrategias, procesos y proyecciones (CONEA).  </a:t>
            </a:r>
            <a:r>
              <a:rPr lang="en-US" dirty="0" err="1"/>
              <a:t>Disponible</a:t>
            </a:r>
            <a:r>
              <a:rPr lang="en-US" dirty="0"/>
              <a:t> en </a:t>
            </a:r>
            <a:r>
              <a:rPr lang="en-US" u="sng" dirty="0">
                <a:hlinkClick r:id="rId2"/>
              </a:rPr>
              <a:t>http://unesdoc.unesco.org/images/0014/001488/</a:t>
            </a:r>
            <a:r>
              <a:rPr lang="en-US" u="sng" dirty="0" smtClean="0">
                <a:hlinkClick r:id="rId2"/>
              </a:rPr>
              <a:t>148843so.pdf</a:t>
            </a:r>
            <a:r>
              <a:rPr lang="en-US" dirty="0"/>
              <a:t> </a:t>
            </a:r>
            <a:endParaRPr lang="es-CO" dirty="0"/>
          </a:p>
          <a:p>
            <a:r>
              <a:rPr lang="en-US" dirty="0" err="1"/>
              <a:t>Consejo</a:t>
            </a:r>
            <a:r>
              <a:rPr lang="en-US" dirty="0"/>
              <a:t> de Europa. </a:t>
            </a:r>
            <a:r>
              <a:rPr lang="en-US" i="1" dirty="0"/>
              <a:t>Common European Framework of Reference for Languages: Learning, Teaching, As­sessment. </a:t>
            </a:r>
            <a:r>
              <a:rPr lang="en-US" dirty="0"/>
              <a:t>Cambridge University Press, 2001</a:t>
            </a:r>
            <a:r>
              <a:rPr lang="en-US" dirty="0" smtClean="0"/>
              <a:t>.</a:t>
            </a:r>
            <a:endParaRPr lang="es-CO" dirty="0"/>
          </a:p>
          <a:p>
            <a:r>
              <a:rPr lang="en-US" dirty="0"/>
              <a:t>Crystal, D. </a:t>
            </a:r>
            <a:r>
              <a:rPr lang="en-US" i="1" dirty="0"/>
              <a:t>English as a Global Language. </a:t>
            </a:r>
            <a:r>
              <a:rPr lang="es-ES_tradnl" dirty="0"/>
              <a:t>Cambridge </a:t>
            </a:r>
            <a:r>
              <a:rPr lang="es-ES_tradnl" dirty="0" err="1"/>
              <a:t>University</a:t>
            </a:r>
            <a:r>
              <a:rPr lang="es-ES_tradnl" dirty="0"/>
              <a:t> </a:t>
            </a:r>
            <a:r>
              <a:rPr lang="es-ES_tradnl" dirty="0" err="1"/>
              <a:t>Press</a:t>
            </a:r>
            <a:r>
              <a:rPr lang="es-ES_tradnl" dirty="0"/>
              <a:t>, 1998</a:t>
            </a:r>
            <a:r>
              <a:rPr lang="es-ES_tradnl" dirty="0" smtClean="0"/>
              <a:t>.</a:t>
            </a:r>
            <a:endParaRPr lang="es-CO" dirty="0"/>
          </a:p>
          <a:p>
            <a:r>
              <a:rPr lang="es-CO" dirty="0"/>
              <a:t>Estándares Básicos de competencias en lenguas extranjeras (2006) Inglés, Formar en lenguas extranjeras: “El reto”. Lo que necesitamos </a:t>
            </a:r>
            <a:r>
              <a:rPr lang="es-CO" dirty="0" smtClean="0"/>
              <a:t>ber </a:t>
            </a:r>
            <a:r>
              <a:rPr lang="es-CO" dirty="0"/>
              <a:t>y saber hacer. Ministerio de Educación Nacional de Colombia. </a:t>
            </a:r>
            <a:endParaRPr lang="es-CO" dirty="0" smtClean="0"/>
          </a:p>
          <a:p>
            <a:r>
              <a:rPr lang="es-CO" dirty="0" smtClean="0"/>
              <a:t>Freire, P. </a:t>
            </a:r>
            <a:r>
              <a:rPr lang="es-CO" i="1" dirty="0" smtClean="0"/>
              <a:t>Pedagogy of the Oppressed</a:t>
            </a:r>
            <a:r>
              <a:rPr lang="es-CO" dirty="0" smtClean="0"/>
              <a:t>. </a:t>
            </a:r>
            <a:r>
              <a:rPr lang="en-US" dirty="0"/>
              <a:t>The Continuum International Publishing Group </a:t>
            </a:r>
            <a:r>
              <a:rPr lang="en-US" dirty="0" err="1" smtClean="0"/>
              <a:t>Inc</a:t>
            </a:r>
            <a:r>
              <a:rPr lang="en-US" dirty="0"/>
              <a:t>,</a:t>
            </a:r>
            <a:r>
              <a:rPr lang="es-CO" dirty="0" smtClean="0"/>
              <a:t> 1970</a:t>
            </a:r>
            <a:endParaRPr lang="es-CO" dirty="0"/>
          </a:p>
        </p:txBody>
      </p:sp>
      <p:sp>
        <p:nvSpPr>
          <p:cNvPr id="2" name="1 Título"/>
          <p:cNvSpPr>
            <a:spLocks noGrp="1"/>
          </p:cNvSpPr>
          <p:nvPr>
            <p:ph type="title"/>
          </p:nvPr>
        </p:nvSpPr>
        <p:spPr/>
        <p:txBody>
          <a:bodyPr/>
          <a:lstStyle/>
          <a:p>
            <a:r>
              <a:rPr lang="es-CO" sz="4500" dirty="0" smtClean="0"/>
              <a:t>REFERENCES</a:t>
            </a:r>
            <a:endParaRPr lang="es-ES" sz="4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b="1" dirty="0" smtClean="0"/>
              <a:t>REFERENCES </a:t>
            </a:r>
            <a:endParaRPr lang="en-US" sz="3200" b="1" dirty="0"/>
          </a:p>
        </p:txBody>
      </p:sp>
      <p:sp>
        <p:nvSpPr>
          <p:cNvPr id="3" name="TextBox 2"/>
          <p:cNvSpPr txBox="1"/>
          <p:nvPr/>
        </p:nvSpPr>
        <p:spPr>
          <a:xfrm>
            <a:off x="539552" y="1412776"/>
            <a:ext cx="8136904" cy="5632311"/>
          </a:xfrm>
          <a:prstGeom prst="rect">
            <a:avLst/>
          </a:prstGeom>
          <a:noFill/>
        </p:spPr>
        <p:txBody>
          <a:bodyPr wrap="square" rtlCol="0">
            <a:spAutoFit/>
          </a:bodyPr>
          <a:lstStyle/>
          <a:p>
            <a:endParaRPr lang="en-US" dirty="0" smtClean="0"/>
          </a:p>
          <a:p>
            <a:endParaRPr lang="en-US" dirty="0" smtClean="0"/>
          </a:p>
          <a:p>
            <a:r>
              <a:rPr lang="es-ES" dirty="0" err="1" smtClean="0"/>
              <a:t>Bakhtin</a:t>
            </a:r>
            <a:r>
              <a:rPr lang="es-ES" dirty="0" smtClean="0"/>
              <a:t>, M.  Las Ideas </a:t>
            </a:r>
            <a:r>
              <a:rPr lang="es-ES" dirty="0" err="1" smtClean="0"/>
              <a:t>Princiapales</a:t>
            </a:r>
            <a:r>
              <a:rPr lang="es-ES" dirty="0" smtClean="0"/>
              <a:t> de http://mirzan.tumblr.com/post/1456184946/ideas-principales-de-mijail-bajtin</a:t>
            </a:r>
          </a:p>
          <a:p>
            <a:r>
              <a:rPr lang="en-US" dirty="0" smtClean="0"/>
              <a:t>Benson, P. (1996). Concepts of autonomy in language learning. </a:t>
            </a:r>
            <a:r>
              <a:rPr lang="es-CO" dirty="0" smtClean="0"/>
              <a:t>En: R. </a:t>
            </a:r>
            <a:r>
              <a:rPr lang="es-CO" dirty="0" err="1" smtClean="0"/>
              <a:t>Pemberton</a:t>
            </a:r>
            <a:r>
              <a:rPr lang="es-CO" dirty="0" smtClean="0"/>
              <a:t> </a:t>
            </a:r>
            <a:r>
              <a:rPr lang="es-CO" i="1" dirty="0" smtClean="0"/>
              <a:t>et al</a:t>
            </a:r>
            <a:r>
              <a:rPr lang="es-CO" dirty="0" smtClean="0"/>
              <a:t>. </a:t>
            </a:r>
            <a:r>
              <a:rPr lang="en-US" dirty="0" smtClean="0"/>
              <a:t>(Eds.). Taking control autonomy in language learning,    </a:t>
            </a:r>
          </a:p>
          <a:p>
            <a:r>
              <a:rPr lang="en-US" dirty="0" smtClean="0"/>
              <a:t>pp.27-34. Hong Kong: Hong Kong University Press.</a:t>
            </a:r>
          </a:p>
          <a:p>
            <a:r>
              <a:rPr lang="en-US" dirty="0" err="1" smtClean="0"/>
              <a:t>Cotterall</a:t>
            </a:r>
            <a:r>
              <a:rPr lang="en-US" dirty="0" smtClean="0"/>
              <a:t>, S &amp; Murray, G. (2009). Enhancing </a:t>
            </a:r>
            <a:r>
              <a:rPr lang="en-US" dirty="0" err="1" smtClean="0"/>
              <a:t>metacognitive</a:t>
            </a:r>
            <a:r>
              <a:rPr lang="en-US" dirty="0" smtClean="0"/>
              <a:t> knowledge: Structure affordances and the self. </a:t>
            </a:r>
            <a:r>
              <a:rPr lang="en-US" i="1" dirty="0" smtClean="0"/>
              <a:t>System,</a:t>
            </a:r>
            <a:r>
              <a:rPr lang="en-US" dirty="0" smtClean="0"/>
              <a:t> 37, 34-45.</a:t>
            </a:r>
          </a:p>
          <a:p>
            <a:r>
              <a:rPr lang="en-US" dirty="0" smtClean="0"/>
              <a:t>Council of Europe (2000). Common European framework of reference for languages: learning, teaching, assessment. </a:t>
            </a:r>
            <a:r>
              <a:rPr lang="es-CO" dirty="0" smtClean="0"/>
              <a:t>Cambridge: Cambridge </a:t>
            </a:r>
            <a:r>
              <a:rPr lang="es-CO" dirty="0" err="1" smtClean="0"/>
              <a:t>University</a:t>
            </a:r>
            <a:r>
              <a:rPr lang="es-CO" dirty="0" smtClean="0"/>
              <a:t> </a:t>
            </a:r>
            <a:r>
              <a:rPr lang="es-CO" dirty="0" err="1" smtClean="0"/>
              <a:t>Press</a:t>
            </a:r>
            <a:r>
              <a:rPr lang="es-CO" dirty="0" smtClean="0"/>
              <a:t>.</a:t>
            </a:r>
            <a:endParaRPr lang="en-US" dirty="0" smtClean="0"/>
          </a:p>
          <a:p>
            <a:r>
              <a:rPr lang="en-US" dirty="0" smtClean="0"/>
              <a:t>Dooly M &amp; </a:t>
            </a:r>
            <a:r>
              <a:rPr lang="en-US" dirty="0" err="1" smtClean="0"/>
              <a:t>Masats</a:t>
            </a:r>
            <a:r>
              <a:rPr lang="en-US" dirty="0" smtClean="0"/>
              <a:t>, </a:t>
            </a:r>
            <a:r>
              <a:rPr lang="en-US" dirty="0" err="1" smtClean="0"/>
              <a:t>Dolors</a:t>
            </a:r>
            <a:r>
              <a:rPr lang="en-US" dirty="0" smtClean="0"/>
              <a:t>.  2010. Closing the loop between theory and praxis: new models in EFL teaching. </a:t>
            </a:r>
            <a:r>
              <a:rPr lang="es-CO" dirty="0" smtClean="0"/>
              <a:t>Universidad Autónoma de </a:t>
            </a:r>
            <a:r>
              <a:rPr lang="es-CO" dirty="0" err="1" smtClean="0"/>
              <a:t>Baracelona</a:t>
            </a:r>
            <a:r>
              <a:rPr lang="es-CO" dirty="0" smtClean="0"/>
              <a:t>. Disponible en  </a:t>
            </a:r>
            <a:r>
              <a:rPr lang="es-CO" u="sng" dirty="0" smtClean="0">
                <a:hlinkClick r:id="rId2"/>
              </a:rPr>
              <a:t>http://0eltj.oxfordjournals.org.library.hct.ac.ae/content/65/1/42.full.pdf+html</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2214554"/>
            <a:ext cx="7745505" cy="3877815"/>
          </a:xfrm>
        </p:spPr>
        <p:txBody>
          <a:bodyPr>
            <a:normAutofit/>
          </a:bodyPr>
          <a:lstStyle/>
          <a:p>
            <a:r>
              <a:rPr lang="en-US" sz="1800" dirty="0" err="1" smtClean="0"/>
              <a:t>Flavell</a:t>
            </a:r>
            <a:r>
              <a:rPr lang="en-US" sz="1800" dirty="0" smtClean="0"/>
              <a:t>, J.H. (1976). "</a:t>
            </a:r>
            <a:r>
              <a:rPr lang="en-US" sz="1800" dirty="0" err="1" smtClean="0"/>
              <a:t>Metacognitive</a:t>
            </a:r>
            <a:r>
              <a:rPr lang="en-US" sz="1800" dirty="0" smtClean="0"/>
              <a:t> Aspects of Problem Solving". En: </a:t>
            </a:r>
            <a:r>
              <a:rPr lang="en-US" sz="1800" dirty="0" err="1" smtClean="0"/>
              <a:t>Resnick</a:t>
            </a:r>
            <a:r>
              <a:rPr lang="en-US" sz="1800" dirty="0" smtClean="0"/>
              <a:t> L.B. (Ed.) The Nature of Intelligence. Hillsdale, N.Y.: Lawrence Erlbaum. </a:t>
            </a:r>
            <a:r>
              <a:rPr lang="es-CO" sz="1800" dirty="0" smtClean="0"/>
              <a:t>Disponible en </a:t>
            </a:r>
            <a:r>
              <a:rPr lang="es-CO" sz="1800" u="sng" dirty="0" smtClean="0">
                <a:hlinkClick r:id="rId2"/>
              </a:rPr>
              <a:t>http://www.talentosparalavida.com/aula28.asp</a:t>
            </a:r>
            <a:endParaRPr lang="en-US" sz="1800" dirty="0" smtClean="0"/>
          </a:p>
          <a:p>
            <a:r>
              <a:rPr lang="en-US" sz="1800" dirty="0" err="1" smtClean="0"/>
              <a:t>Gu</a:t>
            </a:r>
            <a:r>
              <a:rPr lang="en-US" sz="1800" dirty="0" smtClean="0"/>
              <a:t>, (2010). Teaching and researching language learning strategies, the strategic self regulation (S2R) Model of Language learning. </a:t>
            </a:r>
            <a:r>
              <a:rPr lang="es-CO" sz="1800" dirty="0" smtClean="0"/>
              <a:t>Disponible en </a:t>
            </a:r>
            <a:r>
              <a:rPr lang="es-CO" sz="1800" u="sng" dirty="0" smtClean="0">
                <a:hlinkClick r:id="rId3"/>
              </a:rPr>
              <a:t>http://catalogue.pearsoned.co.uk/assets/hip/gb/hip_gb_pearsonhighered/samplechapter/0582381290.pdf</a:t>
            </a:r>
            <a:r>
              <a:rPr lang="es-CO" sz="1800" dirty="0" smtClean="0"/>
              <a:t> </a:t>
            </a:r>
            <a:endParaRPr lang="en-US" sz="1800" dirty="0" smtClean="0"/>
          </a:p>
          <a:p>
            <a:pPr>
              <a:buNone/>
            </a:pPr>
            <a:endParaRPr lang="es-CO" dirty="0"/>
          </a:p>
        </p:txBody>
      </p:sp>
      <p:sp>
        <p:nvSpPr>
          <p:cNvPr id="3" name="Title 2"/>
          <p:cNvSpPr>
            <a:spLocks noGrp="1"/>
          </p:cNvSpPr>
          <p:nvPr>
            <p:ph type="title"/>
          </p:nvPr>
        </p:nvSpPr>
        <p:spPr/>
        <p:txBody>
          <a:bodyPr/>
          <a:lstStyle/>
          <a:p>
            <a:r>
              <a:rPr lang="es-CO" dirty="0" smtClean="0"/>
              <a:t>REFERENCES</a:t>
            </a:r>
            <a:endParaRPr lang="es-C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REFERENCES</a:t>
            </a:r>
            <a:endParaRPr lang="es-CO" dirty="0"/>
          </a:p>
        </p:txBody>
      </p:sp>
      <p:sp>
        <p:nvSpPr>
          <p:cNvPr id="3" name="TextBox 2"/>
          <p:cNvSpPr txBox="1"/>
          <p:nvPr/>
        </p:nvSpPr>
        <p:spPr>
          <a:xfrm>
            <a:off x="1000100" y="2285992"/>
            <a:ext cx="7429552" cy="3693319"/>
          </a:xfrm>
          <a:prstGeom prst="rect">
            <a:avLst/>
          </a:prstGeom>
          <a:noFill/>
        </p:spPr>
        <p:txBody>
          <a:bodyPr wrap="square" rtlCol="0">
            <a:spAutoFit/>
          </a:bodyPr>
          <a:lstStyle/>
          <a:p>
            <a:r>
              <a:rPr lang="en-US" dirty="0" err="1" smtClean="0"/>
              <a:t>Guglielmino</a:t>
            </a:r>
            <a:r>
              <a:rPr lang="en-US" dirty="0" smtClean="0"/>
              <a:t>, L. M. (1978). Development of self-directed learning readiness scale (Doctoral Dissertation, University of Georgia, 1977). </a:t>
            </a:r>
            <a:r>
              <a:rPr lang="es-CO" dirty="0" err="1" smtClean="0"/>
              <a:t>Dissertation</a:t>
            </a:r>
            <a:r>
              <a:rPr lang="es-CO" dirty="0" smtClean="0"/>
              <a:t> </a:t>
            </a:r>
            <a:r>
              <a:rPr lang="es-CO" dirty="0" err="1" smtClean="0"/>
              <a:t>Abstracts</a:t>
            </a:r>
            <a:r>
              <a:rPr lang="es-CO" dirty="0" smtClean="0"/>
              <a:t> International, 38, 6467A.</a:t>
            </a:r>
            <a:endParaRPr lang="en-US" dirty="0" smtClean="0"/>
          </a:p>
          <a:p>
            <a:r>
              <a:rPr lang="es-CO" dirty="0" smtClean="0"/>
              <a:t>Hernández R. et al (2010). Metodología de la investigación. Mc </a:t>
            </a:r>
            <a:r>
              <a:rPr lang="es-CO" dirty="0" err="1" smtClean="0"/>
              <a:t>Graw</a:t>
            </a:r>
            <a:r>
              <a:rPr lang="es-CO" dirty="0" smtClean="0"/>
              <a:t> Hill, Perú.    Quinta  edición. </a:t>
            </a:r>
            <a:endParaRPr lang="en-US" dirty="0" smtClean="0"/>
          </a:p>
          <a:p>
            <a:r>
              <a:rPr lang="en-US" dirty="0" err="1" smtClean="0"/>
              <a:t>Holec</a:t>
            </a:r>
            <a:r>
              <a:rPr lang="en-US" dirty="0" smtClean="0"/>
              <a:t>, H. (1981). Autonomy in foreign language learning. Oxford: </a:t>
            </a:r>
            <a:r>
              <a:rPr lang="en-US" dirty="0" err="1" smtClean="0"/>
              <a:t>Pergamon</a:t>
            </a:r>
            <a:r>
              <a:rPr lang="en-US" dirty="0" smtClean="0"/>
              <a:t>.</a:t>
            </a:r>
          </a:p>
          <a:p>
            <a:r>
              <a:rPr lang="en-US" dirty="0" err="1" smtClean="0"/>
              <a:t>Horwitz</a:t>
            </a:r>
            <a:r>
              <a:rPr lang="en-US" dirty="0" smtClean="0"/>
              <a:t>, E. K. (1987). Surveying student beliefs about language learning. En: A. </a:t>
            </a:r>
            <a:r>
              <a:rPr lang="en-US" dirty="0" err="1" smtClean="0"/>
              <a:t>Wenden</a:t>
            </a:r>
            <a:r>
              <a:rPr lang="en-US" dirty="0" smtClean="0"/>
              <a:t> &amp; J. Rubin (Eds.). Learner strategies in language learning (pp. 119-129). </a:t>
            </a:r>
            <a:r>
              <a:rPr lang="es-CO" dirty="0" smtClean="0"/>
              <a:t>London: </a:t>
            </a:r>
            <a:r>
              <a:rPr lang="es-CO" dirty="0" err="1" smtClean="0"/>
              <a:t>Prentice</a:t>
            </a:r>
            <a:r>
              <a:rPr lang="es-CO" dirty="0" smtClean="0"/>
              <a:t> Hall.</a:t>
            </a:r>
          </a:p>
          <a:p>
            <a:r>
              <a:rPr lang="en-US" dirty="0" err="1" smtClean="0"/>
              <a:t>Lantolf</a:t>
            </a:r>
            <a:r>
              <a:rPr lang="en-US" dirty="0" smtClean="0"/>
              <a:t> J. (2000).  </a:t>
            </a:r>
            <a:r>
              <a:rPr lang="en-US" dirty="0" err="1" smtClean="0"/>
              <a:t>Sociocultural</a:t>
            </a:r>
            <a:r>
              <a:rPr lang="en-US" dirty="0" smtClean="0"/>
              <a:t> Theory  and Second Language Learning. Editor. Oxford, Oxford University Press</a:t>
            </a:r>
          </a:p>
          <a:p>
            <a:endParaRPr lang="es-C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REFERENCES</a:t>
            </a:r>
            <a:endParaRPr lang="es-CO" dirty="0"/>
          </a:p>
        </p:txBody>
      </p:sp>
      <p:sp>
        <p:nvSpPr>
          <p:cNvPr id="3" name="TextBox 2"/>
          <p:cNvSpPr txBox="1"/>
          <p:nvPr/>
        </p:nvSpPr>
        <p:spPr>
          <a:xfrm>
            <a:off x="714348" y="2214554"/>
            <a:ext cx="7929618" cy="2862322"/>
          </a:xfrm>
          <a:prstGeom prst="rect">
            <a:avLst/>
          </a:prstGeom>
          <a:noFill/>
        </p:spPr>
        <p:txBody>
          <a:bodyPr wrap="square" rtlCol="0">
            <a:spAutoFit/>
          </a:bodyPr>
          <a:lstStyle/>
          <a:p>
            <a:r>
              <a:rPr lang="en-US" dirty="0" err="1" smtClean="0"/>
              <a:t>Lantolf</a:t>
            </a:r>
            <a:r>
              <a:rPr lang="en-US" dirty="0" smtClean="0"/>
              <a:t> J. &amp;  </a:t>
            </a:r>
            <a:r>
              <a:rPr lang="en-US" dirty="0" err="1" smtClean="0"/>
              <a:t>Aljaafreh</a:t>
            </a:r>
            <a:r>
              <a:rPr lang="en-US" dirty="0" smtClean="0"/>
              <a:t> A (1994). </a:t>
            </a:r>
            <a:r>
              <a:rPr lang="en-US" b="1" dirty="0" smtClean="0"/>
              <a:t> </a:t>
            </a:r>
            <a:r>
              <a:rPr lang="en-US" dirty="0" smtClean="0"/>
              <a:t>Second language learning in the zone of proximal development: A revolutionary experience, international Journal of Educational research, volume 23, number 7, pp 619-632.</a:t>
            </a:r>
          </a:p>
          <a:p>
            <a:r>
              <a:rPr lang="es-CO" dirty="0" smtClean="0"/>
              <a:t>Hoyos, G. (2012). Ensayos para una teoría discursiva de la educación. </a:t>
            </a:r>
            <a:r>
              <a:rPr lang="en-US" dirty="0" smtClean="0"/>
              <a:t>Bogotá: </a:t>
            </a:r>
            <a:r>
              <a:rPr lang="en-US" dirty="0" err="1" smtClean="0"/>
              <a:t>Magisterio</a:t>
            </a:r>
            <a:r>
              <a:rPr lang="en-US" dirty="0" smtClean="0"/>
              <a:t>.</a:t>
            </a:r>
          </a:p>
          <a:p>
            <a:r>
              <a:rPr lang="en-US" dirty="0" smtClean="0"/>
              <a:t>Kolb, D. (1984). Experiential Learning: Experience as the source of learning and development. Englewood Cliffs, NJ: Prentice Hall. </a:t>
            </a:r>
            <a:r>
              <a:rPr lang="en-US" dirty="0" err="1" smtClean="0"/>
              <a:t>Disponible</a:t>
            </a:r>
            <a:r>
              <a:rPr lang="en-US" dirty="0" smtClean="0"/>
              <a:t> en: http://academic.regis.edu/ed205/Kolb.pdf.</a:t>
            </a:r>
          </a:p>
          <a:p>
            <a:endParaRPr lang="es-CO" dirty="0" smtClean="0"/>
          </a:p>
          <a:p>
            <a:endParaRPr lang="es-C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REFERENCES</a:t>
            </a:r>
            <a:endParaRPr lang="es-CO" dirty="0"/>
          </a:p>
        </p:txBody>
      </p:sp>
      <p:sp>
        <p:nvSpPr>
          <p:cNvPr id="3" name="TextBox 2"/>
          <p:cNvSpPr txBox="1"/>
          <p:nvPr/>
        </p:nvSpPr>
        <p:spPr>
          <a:xfrm>
            <a:off x="857224" y="2214554"/>
            <a:ext cx="7143800" cy="4247317"/>
          </a:xfrm>
          <a:prstGeom prst="rect">
            <a:avLst/>
          </a:prstGeom>
          <a:noFill/>
        </p:spPr>
        <p:txBody>
          <a:bodyPr wrap="square" rtlCol="0">
            <a:spAutoFit/>
          </a:bodyPr>
          <a:lstStyle/>
          <a:p>
            <a:r>
              <a:rPr lang="en-US" dirty="0" smtClean="0"/>
              <a:t>Little, D. (1990). Autonomy in language learning. En: I. </a:t>
            </a:r>
            <a:r>
              <a:rPr lang="en-US" dirty="0" err="1" smtClean="0"/>
              <a:t>Gathercole</a:t>
            </a:r>
            <a:r>
              <a:rPr lang="en-US" dirty="0" smtClean="0"/>
              <a:t> (Ed.). Autonomy in language learning (pp. 7-15). </a:t>
            </a:r>
            <a:r>
              <a:rPr lang="es-CO" dirty="0" smtClean="0"/>
              <a:t>London: CILT.</a:t>
            </a:r>
            <a:endParaRPr lang="en-US" dirty="0" smtClean="0"/>
          </a:p>
          <a:p>
            <a:r>
              <a:rPr lang="es-CO" dirty="0" smtClean="0"/>
              <a:t>Moncada, J.&amp; Gómez B(2011) Tutoría en competencias para el aprendizaje autónomo.  Ediciones La Caja, </a:t>
            </a:r>
            <a:r>
              <a:rPr lang="es-CO" dirty="0" err="1" smtClean="0"/>
              <a:t>Mexico</a:t>
            </a:r>
            <a:r>
              <a:rPr lang="es-CO" dirty="0" smtClean="0"/>
              <a:t> D.F.</a:t>
            </a:r>
            <a:endParaRPr lang="en-US" dirty="0" smtClean="0"/>
          </a:p>
          <a:p>
            <a:r>
              <a:rPr lang="es-CO" dirty="0" err="1" smtClean="0"/>
              <a:t>Morrall</a:t>
            </a:r>
            <a:r>
              <a:rPr lang="es-CO" dirty="0" smtClean="0"/>
              <a:t>, A. (2010). AAOU’98 </a:t>
            </a:r>
            <a:r>
              <a:rPr lang="es-CO" dirty="0" err="1" smtClean="0"/>
              <a:t>Presentation</a:t>
            </a:r>
            <a:r>
              <a:rPr lang="es-CO" dirty="0" smtClean="0"/>
              <a:t>. </a:t>
            </a:r>
            <a:r>
              <a:rPr lang="en-US" dirty="0" smtClean="0"/>
              <a:t>Independent Language Learning on the Internet: Possible? </a:t>
            </a:r>
            <a:r>
              <a:rPr lang="es-CO" dirty="0" err="1" smtClean="0"/>
              <a:t>Practical</a:t>
            </a:r>
            <a:r>
              <a:rPr lang="es-CO" dirty="0" smtClean="0"/>
              <a:t>? Versión en línea. Disponible en: </a:t>
            </a:r>
            <a:r>
              <a:rPr lang="es-CO" u="sng" dirty="0" smtClean="0">
                <a:hlinkClick r:id="rId2"/>
              </a:rPr>
              <a:t>http://www2.elc.polyu.edu.hk/cill/AAOU98/present.htm#Farmer</a:t>
            </a:r>
            <a:endParaRPr lang="en-US" dirty="0" smtClean="0"/>
          </a:p>
          <a:p>
            <a:r>
              <a:rPr lang="es-CO" dirty="0" smtClean="0"/>
              <a:t> </a:t>
            </a:r>
            <a:r>
              <a:rPr lang="en-US" dirty="0" err="1" smtClean="0"/>
              <a:t>Murase</a:t>
            </a:r>
            <a:r>
              <a:rPr lang="en-US" dirty="0" smtClean="0"/>
              <a:t>, F. (2007, </a:t>
            </a:r>
            <a:r>
              <a:rPr lang="en-US" dirty="0" err="1" smtClean="0"/>
              <a:t>octubre</a:t>
            </a:r>
            <a:r>
              <a:rPr lang="en-US" dirty="0" smtClean="0"/>
              <a:t>). </a:t>
            </a:r>
            <a:r>
              <a:rPr lang="en-US" dirty="0" err="1" smtClean="0"/>
              <a:t>Operationalising</a:t>
            </a:r>
            <a:r>
              <a:rPr lang="en-US" dirty="0" smtClean="0"/>
              <a:t> the construct of learner autonomy: A preliminary study for developing a new scale measure of language learner autonomy. Proceedings of the Independent Learning Association 2007 Japan Conference: Exploring theory, enhancing practice: Autonomy across the disciplines. Chiba (Japan): Kanda University of International Studies.</a:t>
            </a:r>
          </a:p>
          <a:p>
            <a:endParaRPr lang="es-CO"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Rectangle 2"/>
          <p:cNvSpPr/>
          <p:nvPr/>
        </p:nvSpPr>
        <p:spPr>
          <a:xfrm>
            <a:off x="928662" y="2143116"/>
            <a:ext cx="7000924" cy="3693319"/>
          </a:xfrm>
          <a:prstGeom prst="rect">
            <a:avLst/>
          </a:prstGeom>
        </p:spPr>
        <p:txBody>
          <a:bodyPr wrap="square">
            <a:spAutoFit/>
          </a:bodyPr>
          <a:lstStyle/>
          <a:p>
            <a:r>
              <a:rPr lang="en-US" dirty="0" err="1" smtClean="0"/>
              <a:t>Nunan</a:t>
            </a:r>
            <a:r>
              <a:rPr lang="en-US" dirty="0" smtClean="0"/>
              <a:t>, D. (1997). Does learner strategy training make a difference? Modern languages, 24, 123-142.</a:t>
            </a:r>
          </a:p>
          <a:p>
            <a:r>
              <a:rPr lang="en-GB" dirty="0" smtClean="0"/>
              <a:t>O’Malley, M. &amp; A.U, </a:t>
            </a:r>
            <a:r>
              <a:rPr lang="en-GB" dirty="0" err="1" smtClean="0"/>
              <a:t>Chamot</a:t>
            </a:r>
            <a:r>
              <a:rPr lang="en-GB" dirty="0" smtClean="0"/>
              <a:t>. (1990). </a:t>
            </a:r>
            <a:r>
              <a:rPr lang="en-GB" i="1" dirty="0" smtClean="0"/>
              <a:t>Language learning strategies</a:t>
            </a:r>
            <a:r>
              <a:rPr lang="en-GB" dirty="0" smtClean="0"/>
              <a:t>.  Cambridge: Cambridge University Press.</a:t>
            </a:r>
            <a:endParaRPr lang="en-US" dirty="0" smtClean="0"/>
          </a:p>
          <a:p>
            <a:r>
              <a:rPr lang="en-US" dirty="0" smtClean="0"/>
              <a:t>Oxford, R. (1990). Language learning strategies: What every teacher should know. </a:t>
            </a:r>
            <a:r>
              <a:rPr lang="es-CO" dirty="0" smtClean="0"/>
              <a:t>Boston: </a:t>
            </a:r>
            <a:r>
              <a:rPr lang="es-CO" dirty="0" err="1" smtClean="0"/>
              <a:t>Newbury</a:t>
            </a:r>
            <a:r>
              <a:rPr lang="es-CO" dirty="0" smtClean="0"/>
              <a:t> </a:t>
            </a:r>
            <a:r>
              <a:rPr lang="es-CO" dirty="0" err="1" smtClean="0"/>
              <a:t>House</a:t>
            </a:r>
            <a:r>
              <a:rPr lang="es-CO" dirty="0" smtClean="0"/>
              <a:t>.</a:t>
            </a:r>
          </a:p>
          <a:p>
            <a:r>
              <a:rPr lang="en-GB" dirty="0" smtClean="0"/>
              <a:t>Page, B. (1992). Letting go-Taking hold. A guide to independent language learning</a:t>
            </a:r>
            <a:r>
              <a:rPr lang="en-US" dirty="0" smtClean="0"/>
              <a:t> </a:t>
            </a:r>
            <a:r>
              <a:rPr lang="en-GB" dirty="0" smtClean="0"/>
              <a:t>by teachers for teachers</a:t>
            </a:r>
            <a:r>
              <a:rPr lang="en-GB" i="1" dirty="0" smtClean="0"/>
              <a:t>.</a:t>
            </a:r>
            <a:r>
              <a:rPr lang="en-US" dirty="0" smtClean="0"/>
              <a:t>England: CILT, </a:t>
            </a:r>
            <a:r>
              <a:rPr lang="en-US" dirty="0" err="1" smtClean="0"/>
              <a:t>Blackhorn</a:t>
            </a:r>
            <a:r>
              <a:rPr lang="en-US" dirty="0" smtClean="0"/>
              <a:t> Press. </a:t>
            </a:r>
          </a:p>
          <a:p>
            <a:r>
              <a:rPr lang="en-US" dirty="0" err="1" smtClean="0"/>
              <a:t>Rashidi</a:t>
            </a:r>
            <a:r>
              <a:rPr lang="en-US" dirty="0" smtClean="0"/>
              <a:t>, N (2011). “A Model for EFL Materials Development within the Framework of Critical Pedagogy (CP)”. English Language Teaching Vol. 4, No. 2. </a:t>
            </a:r>
            <a:r>
              <a:rPr lang="en-US" dirty="0" err="1" smtClean="0"/>
              <a:t>Disponible</a:t>
            </a:r>
            <a:r>
              <a:rPr lang="en-US" dirty="0" smtClean="0"/>
              <a:t> en PDF</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REFERENCES</a:t>
            </a:r>
            <a:endParaRPr lang="es-CO" dirty="0"/>
          </a:p>
        </p:txBody>
      </p:sp>
      <p:sp>
        <p:nvSpPr>
          <p:cNvPr id="3" name="Rectangle 2"/>
          <p:cNvSpPr/>
          <p:nvPr/>
        </p:nvSpPr>
        <p:spPr>
          <a:xfrm>
            <a:off x="714348" y="2357430"/>
            <a:ext cx="7929618" cy="2862322"/>
          </a:xfrm>
          <a:prstGeom prst="rect">
            <a:avLst/>
          </a:prstGeom>
        </p:spPr>
        <p:txBody>
          <a:bodyPr wrap="square">
            <a:spAutoFit/>
          </a:bodyPr>
          <a:lstStyle/>
          <a:p>
            <a:r>
              <a:rPr lang="en-US" dirty="0" smtClean="0"/>
              <a:t>Richard-Amato, P. (2003). </a:t>
            </a:r>
            <a:r>
              <a:rPr lang="en-US" i="1" dirty="0" smtClean="0"/>
              <a:t>Making it Happen. From Interactive to Participatory Language Teaching: Theory and Practice</a:t>
            </a:r>
            <a:r>
              <a:rPr lang="en-US" dirty="0" smtClean="0"/>
              <a:t>. </a:t>
            </a:r>
            <a:r>
              <a:rPr lang="es-CO" dirty="0" smtClean="0"/>
              <a:t>New York, U.S.A. </a:t>
            </a:r>
            <a:r>
              <a:rPr lang="es-CO" dirty="0" err="1" smtClean="0"/>
              <a:t>Pearson</a:t>
            </a:r>
            <a:r>
              <a:rPr lang="es-CO" dirty="0" smtClean="0"/>
              <a:t> </a:t>
            </a:r>
            <a:r>
              <a:rPr lang="es-CO" dirty="0" err="1" smtClean="0"/>
              <a:t>Education</a:t>
            </a:r>
            <a:r>
              <a:rPr lang="es-CO" dirty="0" smtClean="0"/>
              <a:t> </a:t>
            </a:r>
            <a:endParaRPr lang="en-US" dirty="0" smtClean="0"/>
          </a:p>
          <a:p>
            <a:r>
              <a:rPr lang="es-CO" dirty="0" smtClean="0"/>
              <a:t>Rousseau, J. (1970). Emilio o la educación, Barcelona: Bruguera.</a:t>
            </a:r>
            <a:endParaRPr lang="en-US" dirty="0" smtClean="0"/>
          </a:p>
          <a:p>
            <a:r>
              <a:rPr lang="en-US" dirty="0" smtClean="0"/>
              <a:t>Sinclair, B. et al. (2001). Learner autonomy, teacher autonomy: Future directions. </a:t>
            </a:r>
            <a:r>
              <a:rPr lang="es-CO" dirty="0" smtClean="0"/>
              <a:t>London: </a:t>
            </a:r>
            <a:r>
              <a:rPr lang="es-CO" dirty="0" err="1" smtClean="0"/>
              <a:t>Longman</a:t>
            </a:r>
            <a:r>
              <a:rPr lang="es-CO" dirty="0" smtClean="0"/>
              <a:t>, British Council. </a:t>
            </a:r>
          </a:p>
          <a:p>
            <a:r>
              <a:rPr lang="en-US" dirty="0" err="1" smtClean="0"/>
              <a:t>Sheerin</a:t>
            </a:r>
            <a:r>
              <a:rPr lang="en-US" dirty="0" smtClean="0"/>
              <a:t>, S. 1997. “An exploration of the relationship between self-access and independent learning”, en P. Benson y P. </a:t>
            </a:r>
            <a:r>
              <a:rPr lang="en-US" dirty="0" err="1" smtClean="0"/>
              <a:t>Voller</a:t>
            </a:r>
            <a:r>
              <a:rPr lang="en-US" dirty="0" smtClean="0"/>
              <a:t> (Eds.) Autonomy and </a:t>
            </a:r>
            <a:r>
              <a:rPr lang="en-US" dirty="0" err="1" smtClean="0"/>
              <a:t>Indeprencdence</a:t>
            </a:r>
            <a:r>
              <a:rPr lang="en-US" dirty="0" smtClean="0"/>
              <a:t> in Language Learning. </a:t>
            </a:r>
            <a:r>
              <a:rPr lang="es-CO" dirty="0" err="1" smtClean="0"/>
              <a:t>Longman</a:t>
            </a:r>
            <a:r>
              <a:rPr lang="es-CO" dirty="0" smtClean="0"/>
              <a:t>. London.</a:t>
            </a:r>
          </a:p>
          <a:p>
            <a:endParaRPr lang="en-US" dirty="0" smtClean="0"/>
          </a:p>
          <a:p>
            <a:r>
              <a:rPr lang="es-CO" dirty="0" smtClean="0"/>
              <a:t>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492896"/>
            <a:ext cx="7745505" cy="4248472"/>
          </a:xfrm>
        </p:spPr>
        <p:txBody>
          <a:bodyPr/>
          <a:lstStyle/>
          <a:p>
            <a:pPr>
              <a:buNone/>
            </a:pPr>
            <a:r>
              <a:rPr lang="es-ES" dirty="0" smtClean="0"/>
              <a:t>.</a:t>
            </a:r>
            <a:endParaRPr lang="es-ES" dirty="0"/>
          </a:p>
        </p:txBody>
      </p:sp>
      <p:sp>
        <p:nvSpPr>
          <p:cNvPr id="2" name="1 Título"/>
          <p:cNvSpPr>
            <a:spLocks noGrp="1"/>
          </p:cNvSpPr>
          <p:nvPr>
            <p:ph type="title"/>
          </p:nvPr>
        </p:nvSpPr>
        <p:spPr>
          <a:xfrm>
            <a:off x="688490" y="260648"/>
            <a:ext cx="7756263" cy="1363758"/>
          </a:xfrm>
        </p:spPr>
        <p:txBody>
          <a:bodyPr/>
          <a:lstStyle/>
          <a:p>
            <a:r>
              <a:rPr lang="es-ES" sz="2000" dirty="0" smtClean="0"/>
              <a:t>JUSTIFICATION</a:t>
            </a:r>
            <a:br>
              <a:rPr lang="es-ES" sz="2000" dirty="0" smtClean="0"/>
            </a:br>
            <a:r>
              <a:rPr lang="es-ES" sz="2000" dirty="0" smtClean="0"/>
              <a:t>THE DIALOGIC APPROACH FOR</a:t>
            </a:r>
            <a:br>
              <a:rPr lang="es-ES" sz="2000" dirty="0" smtClean="0"/>
            </a:br>
            <a:r>
              <a:rPr lang="es-ES" sz="2000" dirty="0" smtClean="0"/>
              <a:t>AUTONOMOUS LEARNING</a:t>
            </a:r>
            <a:br>
              <a:rPr lang="es-ES" sz="2000" dirty="0" smtClean="0"/>
            </a:br>
            <a:endParaRPr lang="es-ES" sz="2000" dirty="0"/>
          </a:p>
        </p:txBody>
      </p:sp>
      <p:sp>
        <p:nvSpPr>
          <p:cNvPr id="4" name="3 Elipse"/>
          <p:cNvSpPr/>
          <p:nvPr/>
        </p:nvSpPr>
        <p:spPr>
          <a:xfrm>
            <a:off x="2267744" y="2276872"/>
            <a:ext cx="381642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Self regulating strategies by means of  </a:t>
            </a:r>
            <a:endParaRPr lang="en-US" dirty="0"/>
          </a:p>
        </p:txBody>
      </p:sp>
      <p:sp>
        <p:nvSpPr>
          <p:cNvPr id="5" name="4 Flecha abajo"/>
          <p:cNvSpPr/>
          <p:nvPr/>
        </p:nvSpPr>
        <p:spPr>
          <a:xfrm>
            <a:off x="2483768" y="3501008"/>
            <a:ext cx="3456384"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Tutoring sessions to transform</a:t>
            </a:r>
            <a:endParaRPr lang="en-US" dirty="0"/>
          </a:p>
        </p:txBody>
      </p:sp>
      <p:sp>
        <p:nvSpPr>
          <p:cNvPr id="7" name="6 Elipse"/>
          <p:cNvSpPr/>
          <p:nvPr/>
        </p:nvSpPr>
        <p:spPr>
          <a:xfrm>
            <a:off x="1259632" y="4869160"/>
            <a:ext cx="237626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Participants</a:t>
            </a:r>
            <a:r>
              <a:rPr lang="es-CO" dirty="0" smtClean="0"/>
              <a:t> </a:t>
            </a:r>
            <a:endParaRPr lang="es-CO" dirty="0"/>
          </a:p>
        </p:txBody>
      </p:sp>
      <p:sp>
        <p:nvSpPr>
          <p:cNvPr id="8" name="7 Elipse"/>
          <p:cNvSpPr/>
          <p:nvPr/>
        </p:nvSpPr>
        <p:spPr>
          <a:xfrm>
            <a:off x="3203848" y="5013176"/>
            <a:ext cx="194421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smtClean="0"/>
              <a:t>B.A in TEFL </a:t>
            </a:r>
            <a:r>
              <a:rPr lang="en-US" dirty="0" smtClean="0"/>
              <a:t>Program</a:t>
            </a:r>
            <a:endParaRPr lang="en-US" dirty="0"/>
          </a:p>
        </p:txBody>
      </p:sp>
      <p:sp>
        <p:nvSpPr>
          <p:cNvPr id="9" name="8 Elipse"/>
          <p:cNvSpPr/>
          <p:nvPr/>
        </p:nvSpPr>
        <p:spPr>
          <a:xfrm>
            <a:off x="4860032" y="5000636"/>
            <a:ext cx="2016224" cy="73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smtClean="0"/>
              <a:t>L2 </a:t>
            </a:r>
            <a:r>
              <a:rPr lang="en-US" dirty="0" smtClean="0"/>
              <a:t>Curricula</a:t>
            </a:r>
            <a:endParaRPr lang="en-US" dirty="0"/>
          </a:p>
        </p:txBody>
      </p:sp>
      <p:cxnSp>
        <p:nvCxnSpPr>
          <p:cNvPr id="11" name="10 Conector recto de flecha"/>
          <p:cNvCxnSpPr/>
          <p:nvPr/>
        </p:nvCxnSpPr>
        <p:spPr>
          <a:xfrm>
            <a:off x="4211960" y="5229200"/>
            <a:ext cx="0" cy="298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5 Rectángulo redondeado"/>
          <p:cNvSpPr/>
          <p:nvPr/>
        </p:nvSpPr>
        <p:spPr>
          <a:xfrm>
            <a:off x="1043608" y="1484784"/>
            <a:ext cx="69847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smtClean="0"/>
              <a:t>deal </a:t>
            </a:r>
            <a:r>
              <a:rPr lang="en-US" sz="2000" dirty="0"/>
              <a:t>with </a:t>
            </a:r>
            <a:r>
              <a:rPr lang="en-US" sz="2000" dirty="0" smtClean="0"/>
              <a:t>studies  </a:t>
            </a:r>
            <a:r>
              <a:rPr lang="en-US" sz="2000" dirty="0"/>
              <a:t>related to teaching and </a:t>
            </a:r>
            <a:r>
              <a:rPr lang="en-US" sz="2000" dirty="0" smtClean="0"/>
              <a:t>learning </a:t>
            </a:r>
          </a:p>
          <a:p>
            <a:pPr algn="ctr"/>
            <a:r>
              <a:rPr lang="en-US" sz="2000" dirty="0" smtClean="0"/>
              <a:t>theories </a:t>
            </a:r>
            <a:r>
              <a:rPr lang="en-US" sz="2000" dirty="0"/>
              <a:t>and </a:t>
            </a:r>
            <a:r>
              <a:rPr lang="en-US" sz="2000" dirty="0" smtClean="0"/>
              <a:t>practices for proposing</a:t>
            </a:r>
            <a:r>
              <a:rPr lang="en-US" dirty="0" smtClean="0"/>
              <a:t>…</a:t>
            </a:r>
            <a:endParaRPr lang="es-ES_tradn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REFERENCES</a:t>
            </a:r>
            <a:endParaRPr lang="es-CO" dirty="0"/>
          </a:p>
        </p:txBody>
      </p:sp>
      <p:sp>
        <p:nvSpPr>
          <p:cNvPr id="3" name="2 Rectángulo"/>
          <p:cNvSpPr/>
          <p:nvPr/>
        </p:nvSpPr>
        <p:spPr>
          <a:xfrm>
            <a:off x="1043608" y="2060848"/>
            <a:ext cx="7171730" cy="4247317"/>
          </a:xfrm>
          <a:prstGeom prst="rect">
            <a:avLst/>
          </a:prstGeom>
        </p:spPr>
        <p:txBody>
          <a:bodyPr wrap="square">
            <a:spAutoFit/>
          </a:bodyPr>
          <a:lstStyle/>
          <a:p>
            <a:r>
              <a:rPr lang="es-CO" dirty="0" err="1" smtClean="0"/>
              <a:t>Voloshinov</a:t>
            </a:r>
            <a:r>
              <a:rPr lang="es-CO" dirty="0" smtClean="0"/>
              <a:t>, V. (1976). El signo ideológico y la filosofía del lenguaje. </a:t>
            </a:r>
            <a:r>
              <a:rPr lang="en-US" dirty="0" smtClean="0"/>
              <a:t>Buenos Aires, </a:t>
            </a:r>
            <a:r>
              <a:rPr lang="en-US" dirty="0" err="1" smtClean="0"/>
              <a:t>ediciones</a:t>
            </a:r>
            <a:r>
              <a:rPr lang="en-US" dirty="0" smtClean="0"/>
              <a:t> Nueva </a:t>
            </a:r>
            <a:r>
              <a:rPr lang="en-US" dirty="0" err="1" smtClean="0"/>
              <a:t>Visión</a:t>
            </a:r>
            <a:r>
              <a:rPr lang="en-US" dirty="0" smtClean="0"/>
              <a:t>. </a:t>
            </a:r>
          </a:p>
          <a:p>
            <a:r>
              <a:rPr lang="es-CO" dirty="0" err="1" smtClean="0"/>
              <a:t>Viáfara</a:t>
            </a:r>
            <a:r>
              <a:rPr lang="es-CO" dirty="0" smtClean="0"/>
              <a:t> G &amp; </a:t>
            </a:r>
            <a:r>
              <a:rPr lang="es-CO" dirty="0" err="1" smtClean="0"/>
              <a:t>Ariza</a:t>
            </a:r>
            <a:r>
              <a:rPr lang="es-CO" dirty="0" smtClean="0"/>
              <a:t> A., Un modelo tutorial entre compañeros como apoyo al aprendizaje autónomo del  inglés, </a:t>
            </a:r>
            <a:r>
              <a:rPr lang="es-CO" dirty="0" err="1" smtClean="0"/>
              <a:t>Ikala</a:t>
            </a:r>
            <a:r>
              <a:rPr lang="es-CO" dirty="0" smtClean="0"/>
              <a:t>, revista de lenguaje y cultura,. </a:t>
            </a:r>
            <a:r>
              <a:rPr lang="es-CO" dirty="0" err="1" smtClean="0"/>
              <a:t>Vol</a:t>
            </a:r>
            <a:r>
              <a:rPr lang="es-CO" dirty="0" smtClean="0"/>
              <a:t> 13. No. 19, 2008</a:t>
            </a:r>
            <a:endParaRPr lang="en-US" dirty="0" smtClean="0"/>
          </a:p>
          <a:p>
            <a:r>
              <a:rPr lang="es-CO" dirty="0" smtClean="0"/>
              <a:t>Zorro, I et al (2004). </a:t>
            </a:r>
            <a:r>
              <a:rPr lang="es-CO" dirty="0" err="1" smtClean="0"/>
              <a:t>Promoting</a:t>
            </a:r>
            <a:r>
              <a:rPr lang="es-CO" dirty="0" smtClean="0"/>
              <a:t> </a:t>
            </a:r>
            <a:r>
              <a:rPr lang="es-CO" dirty="0" err="1" smtClean="0"/>
              <a:t>the</a:t>
            </a:r>
            <a:r>
              <a:rPr lang="es-CO" dirty="0" smtClean="0"/>
              <a:t> use of </a:t>
            </a:r>
            <a:r>
              <a:rPr lang="es-CO" dirty="0" err="1" smtClean="0"/>
              <a:t>english</a:t>
            </a:r>
            <a:r>
              <a:rPr lang="es-CO" dirty="0" smtClean="0"/>
              <a:t> </a:t>
            </a:r>
            <a:r>
              <a:rPr lang="es-CO" dirty="0" err="1" smtClean="0"/>
              <a:t>outside</a:t>
            </a:r>
            <a:r>
              <a:rPr lang="es-CO" dirty="0" smtClean="0"/>
              <a:t> of </a:t>
            </a:r>
            <a:r>
              <a:rPr lang="es-CO" dirty="0" err="1" smtClean="0"/>
              <a:t>class</a:t>
            </a:r>
            <a:r>
              <a:rPr lang="es-CO" dirty="0" smtClean="0"/>
              <a:t> in a </a:t>
            </a:r>
            <a:r>
              <a:rPr lang="es-CO" dirty="0" err="1" smtClean="0"/>
              <a:t>college</a:t>
            </a:r>
            <a:r>
              <a:rPr lang="es-CO" dirty="0" smtClean="0"/>
              <a:t> </a:t>
            </a:r>
            <a:r>
              <a:rPr lang="es-CO" dirty="0" err="1" smtClean="0"/>
              <a:t>course</a:t>
            </a:r>
            <a:r>
              <a:rPr lang="es-CO" dirty="0" smtClean="0"/>
              <a:t>, en </a:t>
            </a:r>
            <a:r>
              <a:rPr lang="es-CO" dirty="0" err="1" smtClean="0"/>
              <a:t>Interlenguajes</a:t>
            </a:r>
            <a:r>
              <a:rPr lang="es-CO" dirty="0" smtClean="0"/>
              <a:t>, </a:t>
            </a:r>
            <a:r>
              <a:rPr lang="es-CO" dirty="0" err="1" smtClean="0"/>
              <a:t>reivista</a:t>
            </a:r>
            <a:r>
              <a:rPr lang="es-CO" dirty="0" smtClean="0"/>
              <a:t> de Semiótica y </a:t>
            </a:r>
            <a:r>
              <a:rPr lang="es-CO" dirty="0" err="1" smtClean="0"/>
              <a:t>Linguística</a:t>
            </a:r>
            <a:r>
              <a:rPr lang="es-CO" dirty="0" smtClean="0"/>
              <a:t> teórica y aplicada, </a:t>
            </a:r>
            <a:r>
              <a:rPr lang="es-CO" dirty="0" err="1" smtClean="0"/>
              <a:t>vol</a:t>
            </a:r>
            <a:r>
              <a:rPr lang="es-CO" dirty="0" smtClean="0"/>
              <a:t> 1.(</a:t>
            </a:r>
            <a:r>
              <a:rPr lang="es-CO" dirty="0" err="1" smtClean="0"/>
              <a:t>pp</a:t>
            </a:r>
            <a:r>
              <a:rPr lang="es-CO" dirty="0" smtClean="0"/>
              <a:t> 57-74)</a:t>
            </a:r>
            <a:endParaRPr lang="en-US" dirty="0" smtClean="0"/>
          </a:p>
          <a:p>
            <a:r>
              <a:rPr lang="en-US" dirty="0" smtClean="0"/>
              <a:t>Zorro et al  (2005). Autonomous Learning and English language proficiency in a </a:t>
            </a:r>
            <a:r>
              <a:rPr lang="en-US" dirty="0" err="1" smtClean="0"/>
              <a:t>B,Ed</a:t>
            </a:r>
            <a:r>
              <a:rPr lang="en-US" dirty="0" smtClean="0"/>
              <a:t>. In Languages program (pp 109-123). In How.   A Colombian Journal for teachers of English. </a:t>
            </a:r>
            <a:r>
              <a:rPr lang="es-CO" dirty="0" smtClean="0"/>
              <a:t>No. 12. ASOCOPI, Bogotá, Colombia.  </a:t>
            </a:r>
            <a:endParaRPr lang="en-US" dirty="0" smtClean="0"/>
          </a:p>
          <a:p>
            <a:r>
              <a:rPr lang="es-CO" dirty="0" smtClean="0"/>
              <a:t>Zorro, I et al (2007). La autonomía y el aprendizaje del inglés como Lengua Extranjera. Editorial Universidad Libre, Bogotá </a:t>
            </a:r>
            <a:endParaRPr lang="en-US" dirty="0" smtClean="0"/>
          </a:p>
          <a:p>
            <a:r>
              <a:rPr lang="es-CO" dirty="0" smtClean="0"/>
              <a:t> </a:t>
            </a:r>
            <a:endParaRPr lang="es-CO" dirty="0"/>
          </a:p>
        </p:txBody>
      </p:sp>
    </p:spTree>
    <p:extLst>
      <p:ext uri="{BB962C8B-B14F-4D97-AF65-F5344CB8AC3E}">
        <p14:creationId xmlns:p14="http://schemas.microsoft.com/office/powerpoint/2010/main" xmlns="" val="1266778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REFERENCES</a:t>
            </a:r>
            <a:endParaRPr lang="es-CO" dirty="0"/>
          </a:p>
        </p:txBody>
      </p:sp>
      <p:sp>
        <p:nvSpPr>
          <p:cNvPr id="3" name="Rectangle 2"/>
          <p:cNvSpPr/>
          <p:nvPr/>
        </p:nvSpPr>
        <p:spPr>
          <a:xfrm>
            <a:off x="642910" y="1785926"/>
            <a:ext cx="7786742" cy="2585323"/>
          </a:xfrm>
          <a:prstGeom prst="rect">
            <a:avLst/>
          </a:prstGeom>
        </p:spPr>
        <p:txBody>
          <a:bodyPr wrap="square">
            <a:spAutoFit/>
          </a:bodyPr>
          <a:lstStyle/>
          <a:p>
            <a:r>
              <a:rPr lang="es-CO" dirty="0" smtClean="0"/>
              <a:t>Zorro, I &amp; Baracaldo, D. (2011) Estudio exploratorio sobre aprendizaje autónomo de lenguas extranjeras e implementación de un centro de recursos, en revista Interacción,(</a:t>
            </a:r>
            <a:r>
              <a:rPr lang="es-CO" dirty="0" err="1" smtClean="0"/>
              <a:t>pp</a:t>
            </a:r>
            <a:r>
              <a:rPr lang="es-CO" dirty="0" smtClean="0"/>
              <a:t> 170 – 192). Volumen 10. Edit. </a:t>
            </a:r>
            <a:r>
              <a:rPr lang="es-CO" dirty="0" err="1" smtClean="0"/>
              <a:t>Alvi</a:t>
            </a:r>
            <a:r>
              <a:rPr lang="es-CO" dirty="0" smtClean="0"/>
              <a:t> Impresores </a:t>
            </a:r>
            <a:r>
              <a:rPr lang="es-CO" dirty="0" err="1" smtClean="0"/>
              <a:t>Ltda</a:t>
            </a:r>
            <a:r>
              <a:rPr lang="es-CO" dirty="0" smtClean="0"/>
              <a:t>, Bogotá</a:t>
            </a:r>
            <a:endParaRPr lang="en-US" dirty="0" smtClean="0"/>
          </a:p>
          <a:p>
            <a:r>
              <a:rPr lang="es-CO" dirty="0" err="1" smtClean="0"/>
              <a:t>Lafrancesco</a:t>
            </a:r>
            <a:r>
              <a:rPr lang="es-CO" dirty="0" smtClean="0"/>
              <a:t>, G. (2011) Currículo y Plan de Estudios.  Estructura y Planeamiento. Escuela Transformadora. Cooperativa Editorial Magisterio. </a:t>
            </a:r>
          </a:p>
          <a:p>
            <a:r>
              <a:rPr lang="en-US" dirty="0" smtClean="0"/>
              <a:t>Richard P, (2003) Make it happen. Longman, </a:t>
            </a:r>
            <a:r>
              <a:rPr lang="en-US" dirty="0" err="1" smtClean="0"/>
              <a:t>Pearson.New</a:t>
            </a:r>
            <a:r>
              <a:rPr lang="en-US" dirty="0" smtClean="0"/>
              <a:t> York.   </a:t>
            </a:r>
            <a:endParaRPr lang="es-CO" dirty="0" smtClean="0"/>
          </a:p>
          <a:p>
            <a:r>
              <a:rPr lang="en-US" dirty="0" smtClean="0"/>
              <a:t>May, A. (2003) Exam Classes. Resources Books For Teachers. Oxford English.</a:t>
            </a:r>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3600" dirty="0" smtClean="0"/>
              <a:t>RESEARCH QUESTION </a:t>
            </a:r>
            <a:endParaRPr lang="es-CO" sz="3600" dirty="0"/>
          </a:p>
        </p:txBody>
      </p:sp>
      <p:sp>
        <p:nvSpPr>
          <p:cNvPr id="3" name="TextBox 2"/>
          <p:cNvSpPr txBox="1"/>
          <p:nvPr/>
        </p:nvSpPr>
        <p:spPr>
          <a:xfrm>
            <a:off x="1285852" y="2643182"/>
            <a:ext cx="6429420" cy="2585323"/>
          </a:xfrm>
          <a:prstGeom prst="rect">
            <a:avLst/>
          </a:prstGeom>
          <a:noFill/>
        </p:spPr>
        <p:txBody>
          <a:bodyPr wrap="square" rtlCol="0">
            <a:spAutoFit/>
          </a:bodyPr>
          <a:lstStyle/>
          <a:p>
            <a:pPr algn="ctr"/>
            <a:r>
              <a:rPr lang="en-US" sz="3600" dirty="0" smtClean="0"/>
              <a:t>How may a dialogic approach promote self-regulation to develop autonomy in EFL learning?</a:t>
            </a:r>
            <a:endParaRPr lang="es-CO" sz="3600" dirty="0" smtClean="0"/>
          </a:p>
          <a:p>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2204865"/>
            <a:ext cx="7745505" cy="3456384"/>
          </a:xfrm>
        </p:spPr>
        <p:txBody>
          <a:bodyPr>
            <a:normAutofit/>
          </a:bodyPr>
          <a:lstStyle/>
          <a:p>
            <a:pPr>
              <a:buNone/>
            </a:pPr>
            <a:r>
              <a:rPr lang="es-CO" sz="3200" dirty="0" smtClean="0"/>
              <a:t> </a:t>
            </a:r>
            <a:r>
              <a:rPr lang="en-US" sz="4000" dirty="0" smtClean="0"/>
              <a:t>Explore a dialogic approach teacher-student to communicate about L2 development</a:t>
            </a:r>
            <a:r>
              <a:rPr lang="en-US" sz="3200" dirty="0" smtClean="0"/>
              <a:t>.</a:t>
            </a:r>
          </a:p>
        </p:txBody>
      </p:sp>
      <p:sp>
        <p:nvSpPr>
          <p:cNvPr id="2" name="1 Título"/>
          <p:cNvSpPr>
            <a:spLocks noGrp="1"/>
          </p:cNvSpPr>
          <p:nvPr>
            <p:ph type="title"/>
          </p:nvPr>
        </p:nvSpPr>
        <p:spPr/>
        <p:txBody>
          <a:bodyPr/>
          <a:lstStyle/>
          <a:p>
            <a:r>
              <a:rPr lang="es-CO" sz="4000" dirty="0"/>
              <a:t>GENERAL OBJECTIVE</a:t>
            </a:r>
            <a:r>
              <a:rPr lang="es-ES_tradnl" sz="4000" dirty="0"/>
              <a:t/>
            </a:r>
            <a:br>
              <a:rPr lang="es-ES_tradnl" sz="4000" dirty="0"/>
            </a:br>
            <a:endParaRPr lang="es-E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SPECIFIC OBJECTIVES</a:t>
            </a:r>
            <a:r>
              <a:rPr lang="es-ES_tradnl" sz="4000" dirty="0" smtClean="0"/>
              <a:t> </a:t>
            </a:r>
            <a:endParaRPr lang="es-CO" sz="4000" dirty="0"/>
          </a:p>
        </p:txBody>
      </p:sp>
      <p:sp>
        <p:nvSpPr>
          <p:cNvPr id="3" name="TextBox 2"/>
          <p:cNvSpPr txBox="1"/>
          <p:nvPr/>
        </p:nvSpPr>
        <p:spPr>
          <a:xfrm>
            <a:off x="1357290" y="2056686"/>
            <a:ext cx="6572296" cy="4247317"/>
          </a:xfrm>
          <a:prstGeom prst="rect">
            <a:avLst/>
          </a:prstGeom>
          <a:noFill/>
        </p:spPr>
        <p:txBody>
          <a:bodyPr wrap="square" rtlCol="0">
            <a:spAutoFit/>
          </a:bodyPr>
          <a:lstStyle/>
          <a:p>
            <a:pPr lvl="0">
              <a:buFont typeface="Arial" pitchFamily="34" charset="0"/>
              <a:buChar char="•"/>
            </a:pPr>
            <a:endParaRPr lang="en-US" dirty="0" smtClean="0"/>
          </a:p>
          <a:p>
            <a:pPr lvl="0">
              <a:buFont typeface="Arial" pitchFamily="34" charset="0"/>
              <a:buChar char="•"/>
            </a:pPr>
            <a:r>
              <a:rPr lang="en-US" dirty="0" smtClean="0"/>
              <a:t>To establish how a dialogic approach promotes self-regulation</a:t>
            </a:r>
          </a:p>
          <a:p>
            <a:pPr lvl="0">
              <a:buFont typeface="Arial" pitchFamily="34" charset="0"/>
              <a:buChar char="•"/>
            </a:pPr>
            <a:endParaRPr lang="en-US" dirty="0" smtClean="0"/>
          </a:p>
          <a:p>
            <a:pPr>
              <a:buFont typeface="Arial" pitchFamily="34" charset="0"/>
              <a:buChar char="•"/>
            </a:pPr>
            <a:r>
              <a:rPr lang="en-US" dirty="0" smtClean="0"/>
              <a:t>To define the steps and criteria to design, adapt and validate  tutoring sessions.</a:t>
            </a:r>
          </a:p>
          <a:p>
            <a:pPr>
              <a:buFont typeface="Arial" pitchFamily="34" charset="0"/>
              <a:buChar char="•"/>
            </a:pPr>
            <a:endParaRPr lang="en-US" dirty="0" smtClean="0"/>
          </a:p>
          <a:p>
            <a:pPr marL="0" lvl="1">
              <a:buFont typeface="Arial" pitchFamily="34" charset="0"/>
              <a:buChar char="•"/>
            </a:pPr>
            <a:r>
              <a:rPr lang="en-US" dirty="0" smtClean="0"/>
              <a:t> To determine the role of dialogic tutoring and self regulation in the process of teaching and learning in a teacher education program.</a:t>
            </a:r>
          </a:p>
          <a:p>
            <a:pPr marL="0" lvl="1"/>
            <a:endParaRPr lang="en-US" dirty="0" smtClean="0"/>
          </a:p>
          <a:p>
            <a:pPr>
              <a:buFont typeface="Arial" pitchFamily="34" charset="0"/>
              <a:buChar char="•"/>
            </a:pPr>
            <a:r>
              <a:rPr lang="en-US" dirty="0" smtClean="0"/>
              <a:t> To assess in which phase of autonomy the learners are. </a:t>
            </a:r>
          </a:p>
          <a:p>
            <a:endParaRPr lang="en-US" dirty="0" smtClean="0"/>
          </a:p>
          <a:p>
            <a:pPr marL="0" lvl="1">
              <a:buFont typeface="Arial" pitchFamily="34" charset="0"/>
              <a:buChar char="•"/>
            </a:pPr>
            <a:r>
              <a:rPr lang="en-US" dirty="0" smtClean="0"/>
              <a:t> To evaluate the impact of the innovation.</a:t>
            </a:r>
          </a:p>
          <a:p>
            <a:endParaRPr lang="es-C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8840"/>
            <a:ext cx="7745505" cy="4608511"/>
          </a:xfrm>
        </p:spPr>
        <p:txBody>
          <a:bodyPr>
            <a:normAutofit/>
          </a:bodyPr>
          <a:lstStyle/>
          <a:p>
            <a:pPr>
              <a:buNone/>
            </a:pPr>
            <a:r>
              <a:rPr lang="es-CO" dirty="0" err="1" smtClean="0"/>
              <a:t>What</a:t>
            </a:r>
            <a:r>
              <a:rPr lang="es-CO" dirty="0" smtClean="0"/>
              <a:t> </a:t>
            </a:r>
            <a:r>
              <a:rPr lang="en-US" dirty="0" smtClean="0"/>
              <a:t>we</a:t>
            </a:r>
            <a:r>
              <a:rPr lang="es-CO" dirty="0" smtClean="0"/>
              <a:t> </a:t>
            </a:r>
            <a:r>
              <a:rPr lang="en-US" dirty="0" smtClean="0"/>
              <a:t>know about self-regulation: For Zimmerman </a:t>
            </a:r>
            <a:r>
              <a:rPr lang="es-CO" dirty="0" smtClean="0"/>
              <a:t>(2000)  </a:t>
            </a:r>
            <a:r>
              <a:rPr lang="en-US" dirty="0" smtClean="0"/>
              <a:t>in classroom interaction, the L2 learners construct the awareness of self-regulation gradually from dialogic interaction when they negotiate with peers and tutors. Students do it in pairs or groups </a:t>
            </a:r>
          </a:p>
          <a:p>
            <a:pPr>
              <a:buNone/>
            </a:pPr>
            <a:endParaRPr lang="en-US" dirty="0" smtClean="0"/>
          </a:p>
          <a:p>
            <a:pPr>
              <a:buNone/>
            </a:pPr>
            <a:r>
              <a:rPr lang="en-US" dirty="0" smtClean="0"/>
              <a:t>Learners feel they have a right to talk freely and are also free from the teacher’s control; and the idea of equality because students in groups are equal, and the power of teacher within groups is also diminished or neutralized. </a:t>
            </a:r>
          </a:p>
          <a:p>
            <a:pPr>
              <a:buNone/>
            </a:pPr>
            <a:endParaRPr lang="es-CO" dirty="0" smtClean="0"/>
          </a:p>
          <a:p>
            <a:pPr>
              <a:buFont typeface="Arial" pitchFamily="34" charset="0"/>
              <a:buChar char="•"/>
            </a:pPr>
            <a:endParaRPr lang="en-US" dirty="0" smtClean="0"/>
          </a:p>
          <a:p>
            <a:pPr>
              <a:buNone/>
            </a:pPr>
            <a:endParaRPr lang="es-CO" dirty="0"/>
          </a:p>
        </p:txBody>
      </p:sp>
      <p:sp>
        <p:nvSpPr>
          <p:cNvPr id="3" name="Title 2"/>
          <p:cNvSpPr>
            <a:spLocks noGrp="1"/>
          </p:cNvSpPr>
          <p:nvPr>
            <p:ph type="title"/>
          </p:nvPr>
        </p:nvSpPr>
        <p:spPr/>
        <p:txBody>
          <a:bodyPr/>
          <a:lstStyle/>
          <a:p>
            <a:r>
              <a:rPr lang="es-CO" dirty="0" smtClean="0"/>
              <a:t>Literature review</a:t>
            </a:r>
            <a:br>
              <a:rPr lang="es-CO" dirty="0" smtClean="0"/>
            </a:br>
            <a:endParaRPr lang="es-CO"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xmlns="" val="2744302775"/>
              </p:ext>
            </p:extLst>
          </p:nvPr>
        </p:nvGraphicFramePr>
        <p:xfrm>
          <a:off x="683568" y="260648"/>
          <a:ext cx="7992888" cy="6369984"/>
        </p:xfrm>
        <a:graphic>
          <a:graphicData uri="http://schemas.openxmlformats.org/drawingml/2006/table">
            <a:tbl>
              <a:tblPr firstRow="1" bandRow="1"/>
              <a:tblGrid>
                <a:gridCol w="2592288"/>
                <a:gridCol w="5400600"/>
              </a:tblGrid>
              <a:tr h="528058">
                <a:tc>
                  <a:txBody>
                    <a:bodyPr/>
                    <a:lstStyle/>
                    <a:p>
                      <a:pPr algn="l" fontAlgn="ctr"/>
                      <a:r>
                        <a:rPr lang="en-US" sz="1800" b="1" i="0" u="none" strike="noStrike" dirty="0">
                          <a:solidFill>
                            <a:srgbClr val="FFFFFF"/>
                          </a:solidFill>
                          <a:effectLst/>
                          <a:latin typeface="Book Antiqua"/>
                        </a:rPr>
                        <a:t>Authors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3624"/>
                    </a:solidFill>
                  </a:tcPr>
                </a:tc>
                <a:tc>
                  <a:txBody>
                    <a:bodyPr/>
                    <a:lstStyle/>
                    <a:p>
                      <a:pPr algn="l" fontAlgn="ctr"/>
                      <a:r>
                        <a:rPr lang="es-ES" sz="1800" b="1" i="0" u="none" strike="noStrike" dirty="0" err="1" smtClean="0">
                          <a:solidFill>
                            <a:srgbClr val="FFFFFF"/>
                          </a:solidFill>
                          <a:effectLst/>
                          <a:latin typeface="Book Antiqua"/>
                        </a:rPr>
                        <a:t>Positioning</a:t>
                      </a:r>
                      <a:endParaRPr lang="es-ES" sz="1800" b="1" i="0" u="none" strike="noStrike" dirty="0">
                        <a:solidFill>
                          <a:srgbClr val="FFFFFF"/>
                        </a:solidFill>
                        <a:effectLst/>
                        <a:latin typeface="Book Antiqu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3624"/>
                    </a:solidFill>
                  </a:tcPr>
                </a:tc>
              </a:tr>
              <a:tr h="1014791">
                <a:tc>
                  <a:txBody>
                    <a:bodyPr/>
                    <a:lstStyle/>
                    <a:p>
                      <a:pPr algn="ctr" fontAlgn="ctr"/>
                      <a:r>
                        <a:rPr lang="tr-TR" sz="1800" b="0" i="0" u="none" strike="noStrike">
                          <a:solidFill>
                            <a:srgbClr val="000000"/>
                          </a:solidFill>
                          <a:effectLst/>
                          <a:latin typeface="Book Antiqua"/>
                        </a:rPr>
                        <a:t>Holec, H (1980) Nunan, D (1997), Benson(1996)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c>
                  <a:txBody>
                    <a:bodyPr/>
                    <a:lstStyle/>
                    <a:p>
                      <a:pPr algn="ctr" fontAlgn="ctr"/>
                      <a:r>
                        <a:rPr lang="en-US" sz="2400" b="0" i="0" u="none" strike="noStrike">
                          <a:solidFill>
                            <a:srgbClr val="000000"/>
                          </a:solidFill>
                          <a:effectLst/>
                          <a:latin typeface="Book Antiqua"/>
                        </a:rPr>
                        <a:t>Autonomy in L2 learning and teaching.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r>
              <a:tr h="1056118">
                <a:tc>
                  <a:txBody>
                    <a:bodyPr/>
                    <a:lstStyle/>
                    <a:p>
                      <a:pPr algn="ctr" fontAlgn="ctr"/>
                      <a:r>
                        <a:rPr lang="de-DE" sz="1800" b="0" i="0" u="none" strike="noStrike" dirty="0" smtClean="0">
                          <a:solidFill>
                            <a:srgbClr val="000000"/>
                          </a:solidFill>
                          <a:effectLst/>
                          <a:latin typeface="Book Antiqua"/>
                        </a:rPr>
                        <a:t>Page, B </a:t>
                      </a:r>
                      <a:r>
                        <a:rPr lang="de-DE" sz="1800" b="0" i="0" u="none" strike="noStrike" dirty="0">
                          <a:solidFill>
                            <a:srgbClr val="000000"/>
                          </a:solidFill>
                          <a:effectLst/>
                          <a:latin typeface="Book Antiqua"/>
                        </a:rPr>
                        <a:t>(1992), Benson, </a:t>
                      </a:r>
                      <a:r>
                        <a:rPr lang="de-DE" sz="1800" b="0" i="0" u="none" strike="noStrike" dirty="0" smtClean="0">
                          <a:solidFill>
                            <a:srgbClr val="000000"/>
                          </a:solidFill>
                          <a:effectLst/>
                          <a:latin typeface="Book Antiqua"/>
                        </a:rPr>
                        <a:t>(2001</a:t>
                      </a:r>
                      <a:r>
                        <a:rPr lang="de-DE" sz="1800" b="0" i="0" u="none" strike="noStrike" dirty="0">
                          <a:solidFill>
                            <a:srgbClr val="000000"/>
                          </a:solidFill>
                          <a:effectLst/>
                          <a:latin typeface="Book Antiqua"/>
                        </a:rPr>
                        <a:t>), Grundy, </a:t>
                      </a:r>
                      <a:r>
                        <a:rPr lang="de-DE" sz="1800" b="0" i="0" u="none" strike="noStrike" dirty="0" smtClean="0">
                          <a:solidFill>
                            <a:srgbClr val="000000"/>
                          </a:solidFill>
                          <a:effectLst/>
                          <a:latin typeface="Book Antiqua"/>
                        </a:rPr>
                        <a:t>(2004), Sheerin </a:t>
                      </a:r>
                      <a:r>
                        <a:rPr lang="de-DE" sz="1800" b="0" i="0" u="none" strike="noStrike" dirty="0">
                          <a:solidFill>
                            <a:srgbClr val="000000"/>
                          </a:solidFill>
                          <a:effectLst/>
                          <a:latin typeface="Book Antiqua"/>
                        </a:rPr>
                        <a:t>(1997)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c>
                  <a:txBody>
                    <a:bodyPr/>
                    <a:lstStyle/>
                    <a:p>
                      <a:pPr algn="ctr" fontAlgn="ctr"/>
                      <a:r>
                        <a:rPr lang="en-US" sz="2400" b="0" i="0" u="none" strike="noStrike" dirty="0">
                          <a:solidFill>
                            <a:srgbClr val="000000"/>
                          </a:solidFill>
                          <a:effectLst/>
                          <a:latin typeface="Book Antiqua"/>
                        </a:rPr>
                        <a:t>Curriculum for autonomous L2 learning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8E8"/>
                    </a:solidFill>
                  </a:tcPr>
                </a:tc>
              </a:tr>
              <a:tr h="1014791">
                <a:tc>
                  <a:txBody>
                    <a:bodyPr/>
                    <a:lstStyle/>
                    <a:p>
                      <a:pPr algn="ctr" fontAlgn="ctr"/>
                      <a:r>
                        <a:rPr lang="sk-SK" sz="1800" b="0" i="0" u="none" strike="noStrike">
                          <a:solidFill>
                            <a:srgbClr val="000000"/>
                          </a:solidFill>
                          <a:effectLst/>
                          <a:latin typeface="Book Antiqua"/>
                        </a:rPr>
                        <a:t>Bakhtin (1936) Voloshinov (1976)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c>
                  <a:txBody>
                    <a:bodyPr/>
                    <a:lstStyle/>
                    <a:p>
                      <a:pPr algn="ctr" fontAlgn="ctr"/>
                      <a:r>
                        <a:rPr lang="en-US" sz="2400" b="0" i="0" u="none" strike="noStrike">
                          <a:solidFill>
                            <a:srgbClr val="000000"/>
                          </a:solidFill>
                          <a:effectLst/>
                          <a:latin typeface="Book Antiqua"/>
                        </a:rPr>
                        <a:t>Dialogic approaches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r>
              <a:tr h="1014791">
                <a:tc>
                  <a:txBody>
                    <a:bodyPr/>
                    <a:lstStyle/>
                    <a:p>
                      <a:pPr algn="ctr" fontAlgn="ctr"/>
                      <a:r>
                        <a:rPr lang="sk-SK" sz="1800" b="0" i="0" u="none" strike="noStrike">
                          <a:solidFill>
                            <a:srgbClr val="000000"/>
                          </a:solidFill>
                          <a:effectLst/>
                          <a:latin typeface="Book Antiqua"/>
                        </a:rPr>
                        <a:t>Vygotsky (1978), Lantolf (2000)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c>
                  <a:txBody>
                    <a:bodyPr/>
                    <a:lstStyle/>
                    <a:p>
                      <a:pPr algn="ctr" fontAlgn="ctr"/>
                      <a:r>
                        <a:rPr lang="en-US" sz="2400" b="0" i="0" u="none" strike="noStrike">
                          <a:solidFill>
                            <a:srgbClr val="000000"/>
                          </a:solidFill>
                          <a:effectLst/>
                          <a:latin typeface="Book Antiqua"/>
                        </a:rPr>
                        <a:t>Sociocultural Approach, Zone of Proximal Development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8E8"/>
                    </a:solidFill>
                  </a:tcPr>
                </a:tc>
              </a:tr>
              <a:tr h="528058">
                <a:tc>
                  <a:txBody>
                    <a:bodyPr/>
                    <a:lstStyle/>
                    <a:p>
                      <a:pPr algn="ctr" fontAlgn="ctr"/>
                      <a:r>
                        <a:rPr lang="de-DE" sz="1800" b="0" i="0" u="none" strike="noStrike" dirty="0">
                          <a:solidFill>
                            <a:srgbClr val="000000"/>
                          </a:solidFill>
                          <a:effectLst/>
                          <a:latin typeface="Book Antiqua"/>
                        </a:rPr>
                        <a:t>Zimmerman (2000</a:t>
                      </a:r>
                      <a:r>
                        <a:rPr lang="de-DE" sz="1800" b="0" i="0" u="none" strike="noStrike" dirty="0" smtClean="0">
                          <a:solidFill>
                            <a:srgbClr val="000000"/>
                          </a:solidFill>
                          <a:effectLst/>
                          <a:latin typeface="Book Antiqua"/>
                        </a:rPr>
                        <a:t>),     </a:t>
                      </a:r>
                      <a:r>
                        <a:rPr lang="de-DE" sz="1800" b="0" i="0" u="none" strike="noStrike" dirty="0">
                          <a:solidFill>
                            <a:srgbClr val="000000"/>
                          </a:solidFill>
                          <a:effectLst/>
                          <a:latin typeface="Book Antiqua"/>
                        </a:rPr>
                        <a:t>Gu (2010)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c>
                  <a:txBody>
                    <a:bodyPr/>
                    <a:lstStyle/>
                    <a:p>
                      <a:pPr algn="ctr" fontAlgn="ctr"/>
                      <a:r>
                        <a:rPr lang="en-US" sz="2400" b="0" i="0" u="none" strike="noStrike">
                          <a:solidFill>
                            <a:srgbClr val="000000"/>
                          </a:solidFill>
                          <a:effectLst/>
                          <a:latin typeface="Book Antiqua"/>
                        </a:rPr>
                        <a:t>Self regulating in Language Learning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r>
              <a:tr h="1180095">
                <a:tc>
                  <a:txBody>
                    <a:bodyPr/>
                    <a:lstStyle/>
                    <a:p>
                      <a:pPr algn="ctr" fontAlgn="ctr"/>
                      <a:r>
                        <a:rPr lang="de-DE" sz="1800" b="0" i="0" u="none" strike="noStrike" dirty="0" err="1" smtClean="0">
                          <a:solidFill>
                            <a:srgbClr val="000000"/>
                          </a:solidFill>
                          <a:effectLst/>
                          <a:latin typeface="Book Antiqua"/>
                        </a:rPr>
                        <a:t>Cotterall,S</a:t>
                      </a:r>
                      <a:r>
                        <a:rPr lang="de-DE" sz="1800" b="0" i="0" u="none" strike="noStrike" dirty="0" smtClean="0">
                          <a:solidFill>
                            <a:srgbClr val="000000"/>
                          </a:solidFill>
                          <a:effectLst/>
                          <a:latin typeface="Book Antiqua"/>
                        </a:rPr>
                        <a:t> </a:t>
                      </a:r>
                      <a:r>
                        <a:rPr lang="de-DE" sz="1800" b="0" i="0" u="none" strike="noStrike" dirty="0">
                          <a:solidFill>
                            <a:srgbClr val="000000"/>
                          </a:solidFill>
                          <a:effectLst/>
                          <a:latin typeface="Book Antiqua"/>
                        </a:rPr>
                        <a:t>(1995), </a:t>
                      </a:r>
                      <a:r>
                        <a:rPr lang="de-DE" sz="1800" b="0" i="0" u="none" strike="noStrike" dirty="0" smtClean="0">
                          <a:solidFill>
                            <a:srgbClr val="000000"/>
                          </a:solidFill>
                          <a:effectLst/>
                          <a:latin typeface="Book Antiqua"/>
                        </a:rPr>
                        <a:t> Gardner </a:t>
                      </a:r>
                      <a:r>
                        <a:rPr lang="de-DE" sz="1800" b="0" i="0" u="none" strike="noStrike" dirty="0">
                          <a:solidFill>
                            <a:srgbClr val="000000"/>
                          </a:solidFill>
                          <a:effectLst/>
                          <a:latin typeface="Book Antiqua"/>
                        </a:rPr>
                        <a:t>D (1996)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c>
                  <a:txBody>
                    <a:bodyPr/>
                    <a:lstStyle/>
                    <a:p>
                      <a:pPr algn="ctr" fontAlgn="ctr"/>
                      <a:r>
                        <a:rPr lang="en-US" sz="2400" b="0" i="0" u="none" strike="noStrike" dirty="0">
                          <a:solidFill>
                            <a:srgbClr val="000000"/>
                          </a:solidFill>
                          <a:effectLst/>
                          <a:latin typeface="Book Antiqua"/>
                        </a:rPr>
                        <a:t>Tutoring in Second Language, Self access center and the use of </a:t>
                      </a:r>
                      <a:r>
                        <a:rPr lang="en-US" sz="2400" b="0" i="0" u="none" strike="noStrike" dirty="0" err="1">
                          <a:solidFill>
                            <a:srgbClr val="000000"/>
                          </a:solidFill>
                          <a:effectLst/>
                          <a:latin typeface="Book Antiqua"/>
                        </a:rPr>
                        <a:t>worguides</a:t>
                      </a:r>
                      <a:r>
                        <a:rPr lang="en-US" sz="2400" b="0" i="0" u="none" strike="noStrike" dirty="0">
                          <a:solidFill>
                            <a:srgbClr val="000000"/>
                          </a:solidFill>
                          <a:effectLst/>
                          <a:latin typeface="Book Antiqua"/>
                        </a:rPr>
                        <a:t> </a:t>
                      </a:r>
                      <a:r>
                        <a:rPr lang="en-US" sz="2400" b="0" i="0" u="none" strike="noStrike" baseline="0" dirty="0" smtClean="0">
                          <a:solidFill>
                            <a:srgbClr val="000000"/>
                          </a:solidFill>
                          <a:effectLst/>
                          <a:latin typeface="Book Antiqua"/>
                        </a:rPr>
                        <a:t> in </a:t>
                      </a:r>
                      <a:r>
                        <a:rPr lang="en-US" sz="2400" b="0" i="0" u="none" strike="noStrike" dirty="0" err="1" smtClean="0">
                          <a:solidFill>
                            <a:srgbClr val="000000"/>
                          </a:solidFill>
                          <a:effectLst/>
                          <a:latin typeface="Book Antiqua"/>
                        </a:rPr>
                        <a:t>selfdirect</a:t>
                      </a:r>
                      <a:r>
                        <a:rPr lang="en-US" sz="2400" b="0" i="0" u="none" strike="noStrike" dirty="0" smtClean="0">
                          <a:solidFill>
                            <a:srgbClr val="000000"/>
                          </a:solidFill>
                          <a:effectLst/>
                          <a:latin typeface="Book Antiqua"/>
                        </a:rPr>
                        <a:t> </a:t>
                      </a:r>
                      <a:r>
                        <a:rPr lang="en-US" sz="2400" b="0" i="0" u="none" strike="noStrike" dirty="0">
                          <a:solidFill>
                            <a:srgbClr val="000000"/>
                          </a:solidFill>
                          <a:effectLst/>
                          <a:latin typeface="Book Antiqua"/>
                        </a:rPr>
                        <a:t>learning in L2.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CECC"/>
                    </a:solidFill>
                  </a:tcPr>
                </a:tc>
              </a:tr>
            </a:tbl>
          </a:graphicData>
        </a:graphic>
      </p:graphicFrame>
    </p:spTree>
    <p:extLst>
      <p:ext uri="{BB962C8B-B14F-4D97-AF65-F5344CB8AC3E}">
        <p14:creationId xmlns:p14="http://schemas.microsoft.com/office/powerpoint/2010/main" xmlns="" val="3955932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10804</TotalTime>
  <Words>2587</Words>
  <Application>Microsoft Office PowerPoint</Application>
  <PresentationFormat>On-screen Show (4:3)</PresentationFormat>
  <Paragraphs>247</Paragraphs>
  <Slides>41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Cartoné</vt:lpstr>
      <vt:lpstr>Slide</vt:lpstr>
      <vt:lpstr>                        PROMOTING SELF-REGULATION:  A DIALOGIC APPROACH FOR   B.A. MAJORS IN T.E.F.L   DRAL/ILA (2014). Thailand  </vt:lpstr>
      <vt:lpstr>THE PROBLEM</vt:lpstr>
      <vt:lpstr>  EVIDENCE OF THE PROBLEM (The Researcher’s experience) </vt:lpstr>
      <vt:lpstr>JUSTIFICATION THE DIALOGIC APPROACH FOR AUTONOMOUS LEARNING </vt:lpstr>
      <vt:lpstr>RESEARCH QUESTION </vt:lpstr>
      <vt:lpstr>GENERAL OBJECTIVE </vt:lpstr>
      <vt:lpstr>SPECIFIC OBJECTIVES </vt:lpstr>
      <vt:lpstr>Literature review </vt:lpstr>
      <vt:lpstr>Slide 9</vt:lpstr>
      <vt:lpstr>Literature review </vt:lpstr>
      <vt:lpstr>Literature review</vt:lpstr>
      <vt:lpstr>Research Metodology  (Hernández, S et al (2010)</vt:lpstr>
      <vt:lpstr>Research Methodology</vt:lpstr>
      <vt:lpstr>Instruments &amp; population</vt:lpstr>
      <vt:lpstr>Pieces of evidence  </vt:lpstr>
      <vt:lpstr>Pieces of evidence</vt:lpstr>
      <vt:lpstr>ANALYSIS OF SAMPLES (note fields and corpus)  </vt:lpstr>
      <vt:lpstr>SAMPLE 1</vt:lpstr>
      <vt:lpstr>SAMPLE 1</vt:lpstr>
      <vt:lpstr>SAMPLE 1</vt:lpstr>
      <vt:lpstr>SAMPLE 1</vt:lpstr>
      <vt:lpstr>SAMPLE 1</vt:lpstr>
      <vt:lpstr>SAMPLE 1 </vt:lpstr>
      <vt:lpstr>SAMPLE 1 </vt:lpstr>
      <vt:lpstr>SAMPLE 1</vt:lpstr>
      <vt:lpstr>SAMPLE 1</vt:lpstr>
      <vt:lpstr>SAMPLE 1</vt:lpstr>
      <vt:lpstr>RESEARCH QUESTION </vt:lpstr>
      <vt:lpstr>Slide 29</vt:lpstr>
      <vt:lpstr>Triangulated Findings</vt:lpstr>
      <vt:lpstr>Slide 31</vt:lpstr>
      <vt:lpstr>REFERENCES</vt:lpstr>
      <vt:lpstr>REFERENCES </vt:lpstr>
      <vt:lpstr>REFERENCES</vt:lpstr>
      <vt:lpstr>REFERENCES</vt:lpstr>
      <vt:lpstr>REFERENCES</vt:lpstr>
      <vt:lpstr>REFERENCES</vt:lpstr>
      <vt:lpstr>Slide 38</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Pautas  para  la presentación de las propuestas de tesis doctoral</dc:title>
  <dc:creator>Imelda Zorro</dc:creator>
  <cp:lastModifiedBy>Imelda</cp:lastModifiedBy>
  <cp:revision>639</cp:revision>
  <dcterms:modified xsi:type="dcterms:W3CDTF">2014-06-19T16:41:29Z</dcterms:modified>
</cp:coreProperties>
</file>